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256" r:id="rId2"/>
    <p:sldId id="257" r:id="rId3"/>
    <p:sldId id="258" r:id="rId4"/>
    <p:sldId id="281" r:id="rId5"/>
    <p:sldId id="261" r:id="rId6"/>
    <p:sldId id="286" r:id="rId7"/>
    <p:sldId id="266" r:id="rId8"/>
    <p:sldId id="262" r:id="rId9"/>
    <p:sldId id="267" r:id="rId10"/>
    <p:sldId id="282" r:id="rId11"/>
    <p:sldId id="263" r:id="rId12"/>
    <p:sldId id="270" r:id="rId13"/>
    <p:sldId id="272" r:id="rId14"/>
    <p:sldId id="264" r:id="rId15"/>
    <p:sldId id="284" r:id="rId16"/>
    <p:sldId id="277" r:id="rId17"/>
    <p:sldId id="279" r:id="rId18"/>
    <p:sldId id="287"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3562" autoAdjust="0"/>
  </p:normalViewPr>
  <p:slideViewPr>
    <p:cSldViewPr snapToGrid="0">
      <p:cViewPr varScale="1">
        <p:scale>
          <a:sx n="105" d="100"/>
          <a:sy n="105" d="100"/>
        </p:scale>
        <p:origin x="1424" y="192"/>
      </p:cViewPr>
      <p:guideLst>
        <p:guide orient="horz" pos="2160"/>
        <p:guide orient="horz" pos="2260"/>
        <p:guide pos="3840"/>
      </p:guideLst>
    </p:cSldViewPr>
  </p:slideViewPr>
  <p:notesTextViewPr>
    <p:cViewPr>
      <p:scale>
        <a:sx n="1" d="1"/>
        <a:sy n="1" d="1"/>
      </p:scale>
      <p:origin x="0" y="-21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479E7-0A13-4F32-B410-7F202809B23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6A552A4-C319-4211-8AD1-BF0A727645C3}">
      <dgm:prSet/>
      <dgm:spPr/>
      <dgm:t>
        <a:bodyPr/>
        <a:lstStyle/>
        <a:p>
          <a:pPr>
            <a:defRPr cap="all"/>
          </a:pPr>
          <a:r>
            <a:rPr lang="en-US" dirty="0"/>
            <a:t>GOALS AND SUMMARY</a:t>
          </a:r>
        </a:p>
      </dgm:t>
    </dgm:pt>
    <dgm:pt modelId="{6D4936B0-70E9-4680-AC14-23ADC3DB54DF}" type="parTrans" cxnId="{2DD3CBBC-667B-42DF-8C9C-A1FCD5CA0641}">
      <dgm:prSet/>
      <dgm:spPr/>
      <dgm:t>
        <a:bodyPr/>
        <a:lstStyle/>
        <a:p>
          <a:endParaRPr lang="en-US"/>
        </a:p>
      </dgm:t>
    </dgm:pt>
    <dgm:pt modelId="{A2A2CE10-FE24-4A0E-B8C0-336D5F1CCEB4}" type="sibTrans" cxnId="{2DD3CBBC-667B-42DF-8C9C-A1FCD5CA0641}">
      <dgm:prSet/>
      <dgm:spPr/>
      <dgm:t>
        <a:bodyPr/>
        <a:lstStyle/>
        <a:p>
          <a:endParaRPr lang="en-US"/>
        </a:p>
      </dgm:t>
    </dgm:pt>
    <dgm:pt modelId="{F9AE0A20-D65F-4ACB-A08E-B723A99D74C6}">
      <dgm:prSet/>
      <dgm:spPr/>
      <dgm:t>
        <a:bodyPr/>
        <a:lstStyle/>
        <a:p>
          <a:pPr>
            <a:defRPr cap="all"/>
          </a:pPr>
          <a:r>
            <a:rPr lang="en-US"/>
            <a:t>Exploratory Analysis</a:t>
          </a:r>
        </a:p>
      </dgm:t>
    </dgm:pt>
    <dgm:pt modelId="{8FB4FA66-2A64-4D0C-AC53-6766635A6B33}" type="parTrans" cxnId="{5A121910-E76C-4CF6-993F-8D2D33C3A724}">
      <dgm:prSet/>
      <dgm:spPr/>
      <dgm:t>
        <a:bodyPr/>
        <a:lstStyle/>
        <a:p>
          <a:endParaRPr lang="en-US"/>
        </a:p>
      </dgm:t>
    </dgm:pt>
    <dgm:pt modelId="{C7C7F6FB-3502-4EFB-A3E8-95813537794C}" type="sibTrans" cxnId="{5A121910-E76C-4CF6-993F-8D2D33C3A724}">
      <dgm:prSet/>
      <dgm:spPr/>
      <dgm:t>
        <a:bodyPr/>
        <a:lstStyle/>
        <a:p>
          <a:endParaRPr lang="en-US"/>
        </a:p>
      </dgm:t>
    </dgm:pt>
    <dgm:pt modelId="{7068C1E5-8C88-4DD4-8F4F-E663BEF0E727}">
      <dgm:prSet/>
      <dgm:spPr/>
      <dgm:t>
        <a:bodyPr/>
        <a:lstStyle/>
        <a:p>
          <a:pPr>
            <a:defRPr cap="all"/>
          </a:pPr>
          <a:r>
            <a:rPr lang="en-US"/>
            <a:t>Text Pre-Processing</a:t>
          </a:r>
        </a:p>
      </dgm:t>
    </dgm:pt>
    <dgm:pt modelId="{34BE49C3-82EF-47D7-A620-CF39B89C82FA}" type="parTrans" cxnId="{298760F7-9F25-4082-AF3E-CE0E204745D9}">
      <dgm:prSet/>
      <dgm:spPr/>
      <dgm:t>
        <a:bodyPr/>
        <a:lstStyle/>
        <a:p>
          <a:endParaRPr lang="en-US"/>
        </a:p>
      </dgm:t>
    </dgm:pt>
    <dgm:pt modelId="{65F9A16B-3CA6-4825-915B-42B8A8970D32}" type="sibTrans" cxnId="{298760F7-9F25-4082-AF3E-CE0E204745D9}">
      <dgm:prSet/>
      <dgm:spPr/>
      <dgm:t>
        <a:bodyPr/>
        <a:lstStyle/>
        <a:p>
          <a:endParaRPr lang="en-US"/>
        </a:p>
      </dgm:t>
    </dgm:pt>
    <dgm:pt modelId="{5E428282-DB71-4815-8CB5-3E952C61D4A2}">
      <dgm:prSet/>
      <dgm:spPr/>
      <dgm:t>
        <a:bodyPr/>
        <a:lstStyle/>
        <a:p>
          <a:pPr>
            <a:defRPr cap="all"/>
          </a:pPr>
          <a:r>
            <a:rPr lang="en-US" dirty="0"/>
            <a:t>Topic Modeling (LDA)</a:t>
          </a:r>
        </a:p>
      </dgm:t>
    </dgm:pt>
    <dgm:pt modelId="{0FF4F9C3-E01F-4AE2-8476-5941BBBEF911}" type="parTrans" cxnId="{541C5247-992D-4BF0-BF2D-8DC9906F0A51}">
      <dgm:prSet/>
      <dgm:spPr/>
      <dgm:t>
        <a:bodyPr/>
        <a:lstStyle/>
        <a:p>
          <a:endParaRPr lang="en-US"/>
        </a:p>
      </dgm:t>
    </dgm:pt>
    <dgm:pt modelId="{34E84BBA-A02E-466D-830E-7E7A13F27922}" type="sibTrans" cxnId="{541C5247-992D-4BF0-BF2D-8DC9906F0A51}">
      <dgm:prSet/>
      <dgm:spPr/>
      <dgm:t>
        <a:bodyPr/>
        <a:lstStyle/>
        <a:p>
          <a:endParaRPr lang="en-US"/>
        </a:p>
      </dgm:t>
    </dgm:pt>
    <dgm:pt modelId="{7CF9418A-EB1A-4A9E-8721-F137B448E064}">
      <dgm:prSet/>
      <dgm:spPr/>
      <dgm:t>
        <a:bodyPr/>
        <a:lstStyle/>
        <a:p>
          <a:pPr>
            <a:defRPr cap="all"/>
          </a:pPr>
          <a:r>
            <a:rPr lang="en-US"/>
            <a:t>Q&amp;A</a:t>
          </a:r>
        </a:p>
      </dgm:t>
    </dgm:pt>
    <dgm:pt modelId="{7ED08C22-CE50-43B5-8610-F41AC994C7AB}" type="parTrans" cxnId="{077A9250-2B60-439C-8299-880D02134B1E}">
      <dgm:prSet/>
      <dgm:spPr/>
      <dgm:t>
        <a:bodyPr/>
        <a:lstStyle/>
        <a:p>
          <a:endParaRPr lang="en-US"/>
        </a:p>
      </dgm:t>
    </dgm:pt>
    <dgm:pt modelId="{AA9802CF-12A5-4E5D-B9E1-D78E4F0EED0E}" type="sibTrans" cxnId="{077A9250-2B60-439C-8299-880D02134B1E}">
      <dgm:prSet/>
      <dgm:spPr/>
      <dgm:t>
        <a:bodyPr/>
        <a:lstStyle/>
        <a:p>
          <a:endParaRPr lang="en-US"/>
        </a:p>
      </dgm:t>
    </dgm:pt>
    <dgm:pt modelId="{B8A6C528-E1CC-452D-9E36-062607631D62}" type="pres">
      <dgm:prSet presAssocID="{252479E7-0A13-4F32-B410-7F202809B23A}" presName="root" presStyleCnt="0">
        <dgm:presLayoutVars>
          <dgm:dir/>
          <dgm:resizeHandles val="exact"/>
        </dgm:presLayoutVars>
      </dgm:prSet>
      <dgm:spPr/>
    </dgm:pt>
    <dgm:pt modelId="{026C53F3-A597-4DCD-BEBD-1702BCE5B489}" type="pres">
      <dgm:prSet presAssocID="{F6A552A4-C319-4211-8AD1-BF0A727645C3}" presName="compNode" presStyleCnt="0"/>
      <dgm:spPr/>
    </dgm:pt>
    <dgm:pt modelId="{D132EB93-F243-4D73-A28A-DA059AA4FC54}" type="pres">
      <dgm:prSet presAssocID="{F6A552A4-C319-4211-8AD1-BF0A727645C3}" presName="iconBgRect" presStyleLbl="bgShp" presStyleIdx="0" presStyleCnt="5"/>
      <dgm:spPr/>
    </dgm:pt>
    <dgm:pt modelId="{1723E5A2-B420-4C74-989D-914879E90587}" type="pres">
      <dgm:prSet presAssocID="{F6A552A4-C319-4211-8AD1-BF0A72764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6CA09A8F-EE7F-4000-A468-778D8679E68F}" type="pres">
      <dgm:prSet presAssocID="{F6A552A4-C319-4211-8AD1-BF0A727645C3}" presName="spaceRect" presStyleCnt="0"/>
      <dgm:spPr/>
    </dgm:pt>
    <dgm:pt modelId="{168E4B01-736E-411C-B3A4-45FDAF17E542}" type="pres">
      <dgm:prSet presAssocID="{F6A552A4-C319-4211-8AD1-BF0A727645C3}" presName="textRect" presStyleLbl="revTx" presStyleIdx="0" presStyleCnt="5">
        <dgm:presLayoutVars>
          <dgm:chMax val="1"/>
          <dgm:chPref val="1"/>
        </dgm:presLayoutVars>
      </dgm:prSet>
      <dgm:spPr/>
    </dgm:pt>
    <dgm:pt modelId="{65E50E15-0CC0-4AEF-9F9C-E8651C7A4FE7}" type="pres">
      <dgm:prSet presAssocID="{A2A2CE10-FE24-4A0E-B8C0-336D5F1CCEB4}" presName="sibTrans" presStyleCnt="0"/>
      <dgm:spPr/>
    </dgm:pt>
    <dgm:pt modelId="{68DB3677-A8FD-45E0-8076-DC079E5DA406}" type="pres">
      <dgm:prSet presAssocID="{F9AE0A20-D65F-4ACB-A08E-B723A99D74C6}" presName="compNode" presStyleCnt="0"/>
      <dgm:spPr/>
    </dgm:pt>
    <dgm:pt modelId="{105283F7-33D6-40D9-89CB-C754DCA195DE}" type="pres">
      <dgm:prSet presAssocID="{F9AE0A20-D65F-4ACB-A08E-B723A99D74C6}" presName="iconBgRect" presStyleLbl="bgShp" presStyleIdx="1" presStyleCnt="5"/>
      <dgm:spPr/>
    </dgm:pt>
    <dgm:pt modelId="{3F9B56C2-D4E7-425E-BE2B-3FE4B556BD05}" type="pres">
      <dgm:prSet presAssocID="{F9AE0A20-D65F-4ACB-A08E-B723A99D74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25A8D377-0945-4284-B208-40215918A2C1}" type="pres">
      <dgm:prSet presAssocID="{F9AE0A20-D65F-4ACB-A08E-B723A99D74C6}" presName="spaceRect" presStyleCnt="0"/>
      <dgm:spPr/>
    </dgm:pt>
    <dgm:pt modelId="{0B7834EF-2BC7-44A6-AED1-DA2375BE8CE1}" type="pres">
      <dgm:prSet presAssocID="{F9AE0A20-D65F-4ACB-A08E-B723A99D74C6}" presName="textRect" presStyleLbl="revTx" presStyleIdx="1" presStyleCnt="5">
        <dgm:presLayoutVars>
          <dgm:chMax val="1"/>
          <dgm:chPref val="1"/>
        </dgm:presLayoutVars>
      </dgm:prSet>
      <dgm:spPr/>
    </dgm:pt>
    <dgm:pt modelId="{ACADE557-3665-4D22-991E-2894A15775D1}" type="pres">
      <dgm:prSet presAssocID="{C7C7F6FB-3502-4EFB-A3E8-95813537794C}" presName="sibTrans" presStyleCnt="0"/>
      <dgm:spPr/>
    </dgm:pt>
    <dgm:pt modelId="{B8C1BA1B-8B44-4DB3-B635-482EDF0F6CDE}" type="pres">
      <dgm:prSet presAssocID="{7068C1E5-8C88-4DD4-8F4F-E663BEF0E727}" presName="compNode" presStyleCnt="0"/>
      <dgm:spPr/>
    </dgm:pt>
    <dgm:pt modelId="{03CA8A61-DB1F-46FA-BCD3-AD191489B1DD}" type="pres">
      <dgm:prSet presAssocID="{7068C1E5-8C88-4DD4-8F4F-E663BEF0E727}" presName="iconBgRect" presStyleLbl="bgShp" presStyleIdx="2" presStyleCnt="5"/>
      <dgm:spPr/>
    </dgm:pt>
    <dgm:pt modelId="{4EC1BC0F-9F16-41B9-AAE7-0EC6C0D2DF9A}" type="pres">
      <dgm:prSet presAssocID="{7068C1E5-8C88-4DD4-8F4F-E663BEF0E72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058EB57-AAEB-424C-B699-FE84AE41DF8B}" type="pres">
      <dgm:prSet presAssocID="{7068C1E5-8C88-4DD4-8F4F-E663BEF0E727}" presName="spaceRect" presStyleCnt="0"/>
      <dgm:spPr/>
    </dgm:pt>
    <dgm:pt modelId="{7510F0B2-DFF3-49F5-BEAB-AF1ECFB2EF08}" type="pres">
      <dgm:prSet presAssocID="{7068C1E5-8C88-4DD4-8F4F-E663BEF0E727}" presName="textRect" presStyleLbl="revTx" presStyleIdx="2" presStyleCnt="5">
        <dgm:presLayoutVars>
          <dgm:chMax val="1"/>
          <dgm:chPref val="1"/>
        </dgm:presLayoutVars>
      </dgm:prSet>
      <dgm:spPr/>
    </dgm:pt>
    <dgm:pt modelId="{583EB34D-A888-4D2C-96C4-611F4FA2BF41}" type="pres">
      <dgm:prSet presAssocID="{65F9A16B-3CA6-4825-915B-42B8A8970D32}" presName="sibTrans" presStyleCnt="0"/>
      <dgm:spPr/>
    </dgm:pt>
    <dgm:pt modelId="{B7F3BD84-DE6F-4B9D-9908-861F490B83A0}" type="pres">
      <dgm:prSet presAssocID="{5E428282-DB71-4815-8CB5-3E952C61D4A2}" presName="compNode" presStyleCnt="0"/>
      <dgm:spPr/>
    </dgm:pt>
    <dgm:pt modelId="{C1AE5FA2-5471-4288-9E26-04ED622441F9}" type="pres">
      <dgm:prSet presAssocID="{5E428282-DB71-4815-8CB5-3E952C61D4A2}" presName="iconBgRect" presStyleLbl="bgShp" presStyleIdx="3" presStyleCnt="5"/>
      <dgm:spPr/>
    </dgm:pt>
    <dgm:pt modelId="{7272C139-EBB6-4DB3-A065-5AF35002FDB9}" type="pres">
      <dgm:prSet presAssocID="{5E428282-DB71-4815-8CB5-3E952C61D4A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0153F51C-A45B-469A-BEDB-7E1E38105797}" type="pres">
      <dgm:prSet presAssocID="{5E428282-DB71-4815-8CB5-3E952C61D4A2}" presName="spaceRect" presStyleCnt="0"/>
      <dgm:spPr/>
    </dgm:pt>
    <dgm:pt modelId="{A279B510-503B-484E-8DBD-AA43FA2645B3}" type="pres">
      <dgm:prSet presAssocID="{5E428282-DB71-4815-8CB5-3E952C61D4A2}" presName="textRect" presStyleLbl="revTx" presStyleIdx="3" presStyleCnt="5">
        <dgm:presLayoutVars>
          <dgm:chMax val="1"/>
          <dgm:chPref val="1"/>
        </dgm:presLayoutVars>
      </dgm:prSet>
      <dgm:spPr/>
    </dgm:pt>
    <dgm:pt modelId="{BFEA3313-FE39-433B-AAFE-A0011E3D85BA}" type="pres">
      <dgm:prSet presAssocID="{34E84BBA-A02E-466D-830E-7E7A13F27922}" presName="sibTrans" presStyleCnt="0"/>
      <dgm:spPr/>
    </dgm:pt>
    <dgm:pt modelId="{0E887E8F-839A-4D8A-8E87-8C8239DE49A1}" type="pres">
      <dgm:prSet presAssocID="{7CF9418A-EB1A-4A9E-8721-F137B448E064}" presName="compNode" presStyleCnt="0"/>
      <dgm:spPr/>
    </dgm:pt>
    <dgm:pt modelId="{D9A63ECE-2B06-45C5-BE29-E110C35CDD36}" type="pres">
      <dgm:prSet presAssocID="{7CF9418A-EB1A-4A9E-8721-F137B448E064}" presName="iconBgRect" presStyleLbl="bgShp" presStyleIdx="4" presStyleCnt="5"/>
      <dgm:spPr/>
    </dgm:pt>
    <dgm:pt modelId="{61F85328-9446-4072-A5FB-100B8A1736B3}" type="pres">
      <dgm:prSet presAssocID="{7CF9418A-EB1A-4A9E-8721-F137B448E06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547BDDAA-B5FB-4218-B33E-C1940A2E1BF3}" type="pres">
      <dgm:prSet presAssocID="{7CF9418A-EB1A-4A9E-8721-F137B448E064}" presName="spaceRect" presStyleCnt="0"/>
      <dgm:spPr/>
    </dgm:pt>
    <dgm:pt modelId="{9D7EAB29-D687-4116-9F6A-62A1D2291897}" type="pres">
      <dgm:prSet presAssocID="{7CF9418A-EB1A-4A9E-8721-F137B448E064}" presName="textRect" presStyleLbl="revTx" presStyleIdx="4" presStyleCnt="5">
        <dgm:presLayoutVars>
          <dgm:chMax val="1"/>
          <dgm:chPref val="1"/>
        </dgm:presLayoutVars>
      </dgm:prSet>
      <dgm:spPr/>
    </dgm:pt>
  </dgm:ptLst>
  <dgm:cxnLst>
    <dgm:cxn modelId="{5A121910-E76C-4CF6-993F-8D2D33C3A724}" srcId="{252479E7-0A13-4F32-B410-7F202809B23A}" destId="{F9AE0A20-D65F-4ACB-A08E-B723A99D74C6}" srcOrd="1" destOrd="0" parTransId="{8FB4FA66-2A64-4D0C-AC53-6766635A6B33}" sibTransId="{C7C7F6FB-3502-4EFB-A3E8-95813537794C}"/>
    <dgm:cxn modelId="{541C5247-992D-4BF0-BF2D-8DC9906F0A51}" srcId="{252479E7-0A13-4F32-B410-7F202809B23A}" destId="{5E428282-DB71-4815-8CB5-3E952C61D4A2}" srcOrd="3" destOrd="0" parTransId="{0FF4F9C3-E01F-4AE2-8476-5941BBBEF911}" sibTransId="{34E84BBA-A02E-466D-830E-7E7A13F27922}"/>
    <dgm:cxn modelId="{0A80DC49-6029-49D5-B03B-9F95214B8415}" type="presOf" srcId="{7068C1E5-8C88-4DD4-8F4F-E663BEF0E727}" destId="{7510F0B2-DFF3-49F5-BEAB-AF1ECFB2EF08}" srcOrd="0" destOrd="0" presId="urn:microsoft.com/office/officeart/2018/5/layout/IconCircleLabelList"/>
    <dgm:cxn modelId="{AAD7514A-9244-42AF-ACD9-D14DC71E439B}" type="presOf" srcId="{5E428282-DB71-4815-8CB5-3E952C61D4A2}" destId="{A279B510-503B-484E-8DBD-AA43FA2645B3}" srcOrd="0" destOrd="0" presId="urn:microsoft.com/office/officeart/2018/5/layout/IconCircleLabelList"/>
    <dgm:cxn modelId="{077A9250-2B60-439C-8299-880D02134B1E}" srcId="{252479E7-0A13-4F32-B410-7F202809B23A}" destId="{7CF9418A-EB1A-4A9E-8721-F137B448E064}" srcOrd="4" destOrd="0" parTransId="{7ED08C22-CE50-43B5-8610-F41AC994C7AB}" sibTransId="{AA9802CF-12A5-4E5D-B9E1-D78E4F0EED0E}"/>
    <dgm:cxn modelId="{B782A360-47C5-4126-804A-29A1A72746B4}" type="presOf" srcId="{252479E7-0A13-4F32-B410-7F202809B23A}" destId="{B8A6C528-E1CC-452D-9E36-062607631D62}" srcOrd="0" destOrd="0" presId="urn:microsoft.com/office/officeart/2018/5/layout/IconCircleLabelList"/>
    <dgm:cxn modelId="{B22DA2B5-4B32-4ECB-AB3E-A6E51753F4CD}" type="presOf" srcId="{F9AE0A20-D65F-4ACB-A08E-B723A99D74C6}" destId="{0B7834EF-2BC7-44A6-AED1-DA2375BE8CE1}" srcOrd="0" destOrd="0" presId="urn:microsoft.com/office/officeart/2018/5/layout/IconCircleLabelList"/>
    <dgm:cxn modelId="{2DD3CBBC-667B-42DF-8C9C-A1FCD5CA0641}" srcId="{252479E7-0A13-4F32-B410-7F202809B23A}" destId="{F6A552A4-C319-4211-8AD1-BF0A727645C3}" srcOrd="0" destOrd="0" parTransId="{6D4936B0-70E9-4680-AC14-23ADC3DB54DF}" sibTransId="{A2A2CE10-FE24-4A0E-B8C0-336D5F1CCEB4}"/>
    <dgm:cxn modelId="{8C40A2ED-3DF1-4FD4-8AA0-AD76B9AC40CA}" type="presOf" srcId="{F6A552A4-C319-4211-8AD1-BF0A727645C3}" destId="{168E4B01-736E-411C-B3A4-45FDAF17E542}" srcOrd="0" destOrd="0" presId="urn:microsoft.com/office/officeart/2018/5/layout/IconCircleLabelList"/>
    <dgm:cxn modelId="{298760F7-9F25-4082-AF3E-CE0E204745D9}" srcId="{252479E7-0A13-4F32-B410-7F202809B23A}" destId="{7068C1E5-8C88-4DD4-8F4F-E663BEF0E727}" srcOrd="2" destOrd="0" parTransId="{34BE49C3-82EF-47D7-A620-CF39B89C82FA}" sibTransId="{65F9A16B-3CA6-4825-915B-42B8A8970D32}"/>
    <dgm:cxn modelId="{A375E5F8-00FE-4098-926F-995D9779E9AE}" type="presOf" srcId="{7CF9418A-EB1A-4A9E-8721-F137B448E064}" destId="{9D7EAB29-D687-4116-9F6A-62A1D2291897}" srcOrd="0" destOrd="0" presId="urn:microsoft.com/office/officeart/2018/5/layout/IconCircleLabelList"/>
    <dgm:cxn modelId="{45FE10E0-3556-4667-86A5-C3EE941C01A7}" type="presParOf" srcId="{B8A6C528-E1CC-452D-9E36-062607631D62}" destId="{026C53F3-A597-4DCD-BEBD-1702BCE5B489}" srcOrd="0" destOrd="0" presId="urn:microsoft.com/office/officeart/2018/5/layout/IconCircleLabelList"/>
    <dgm:cxn modelId="{C0EBC882-4D1A-4C4E-8D38-4E5649FF29A3}" type="presParOf" srcId="{026C53F3-A597-4DCD-BEBD-1702BCE5B489}" destId="{D132EB93-F243-4D73-A28A-DA059AA4FC54}" srcOrd="0" destOrd="0" presId="urn:microsoft.com/office/officeart/2018/5/layout/IconCircleLabelList"/>
    <dgm:cxn modelId="{7840473F-3E69-4922-A685-32556B25B7FD}" type="presParOf" srcId="{026C53F3-A597-4DCD-BEBD-1702BCE5B489}" destId="{1723E5A2-B420-4C74-989D-914879E90587}" srcOrd="1" destOrd="0" presId="urn:microsoft.com/office/officeart/2018/5/layout/IconCircleLabelList"/>
    <dgm:cxn modelId="{70EB2D56-9890-4585-8B4B-A09A714B3976}" type="presParOf" srcId="{026C53F3-A597-4DCD-BEBD-1702BCE5B489}" destId="{6CA09A8F-EE7F-4000-A468-778D8679E68F}" srcOrd="2" destOrd="0" presId="urn:microsoft.com/office/officeart/2018/5/layout/IconCircleLabelList"/>
    <dgm:cxn modelId="{B8BBC1BF-9F83-4412-A8A8-36734733E871}" type="presParOf" srcId="{026C53F3-A597-4DCD-BEBD-1702BCE5B489}" destId="{168E4B01-736E-411C-B3A4-45FDAF17E542}" srcOrd="3" destOrd="0" presId="urn:microsoft.com/office/officeart/2018/5/layout/IconCircleLabelList"/>
    <dgm:cxn modelId="{2F9E21AB-33EA-4DF2-939A-B0E639E9AD86}" type="presParOf" srcId="{B8A6C528-E1CC-452D-9E36-062607631D62}" destId="{65E50E15-0CC0-4AEF-9F9C-E8651C7A4FE7}" srcOrd="1" destOrd="0" presId="urn:microsoft.com/office/officeart/2018/5/layout/IconCircleLabelList"/>
    <dgm:cxn modelId="{066FBFFB-EAA3-48AE-B295-FC2EA080EF61}" type="presParOf" srcId="{B8A6C528-E1CC-452D-9E36-062607631D62}" destId="{68DB3677-A8FD-45E0-8076-DC079E5DA406}" srcOrd="2" destOrd="0" presId="urn:microsoft.com/office/officeart/2018/5/layout/IconCircleLabelList"/>
    <dgm:cxn modelId="{9B1A2DF1-018F-446C-B9B9-C046142CEF99}" type="presParOf" srcId="{68DB3677-A8FD-45E0-8076-DC079E5DA406}" destId="{105283F7-33D6-40D9-89CB-C754DCA195DE}" srcOrd="0" destOrd="0" presId="urn:microsoft.com/office/officeart/2018/5/layout/IconCircleLabelList"/>
    <dgm:cxn modelId="{59BCE315-62B4-4B2B-98EA-36CA56C1680B}" type="presParOf" srcId="{68DB3677-A8FD-45E0-8076-DC079E5DA406}" destId="{3F9B56C2-D4E7-425E-BE2B-3FE4B556BD05}" srcOrd="1" destOrd="0" presId="urn:microsoft.com/office/officeart/2018/5/layout/IconCircleLabelList"/>
    <dgm:cxn modelId="{8C56925B-D073-4D1E-BF2C-820D8EA35FE8}" type="presParOf" srcId="{68DB3677-A8FD-45E0-8076-DC079E5DA406}" destId="{25A8D377-0945-4284-B208-40215918A2C1}" srcOrd="2" destOrd="0" presId="urn:microsoft.com/office/officeart/2018/5/layout/IconCircleLabelList"/>
    <dgm:cxn modelId="{FC72F48F-EEF4-404A-BEBE-3F531B8FA102}" type="presParOf" srcId="{68DB3677-A8FD-45E0-8076-DC079E5DA406}" destId="{0B7834EF-2BC7-44A6-AED1-DA2375BE8CE1}" srcOrd="3" destOrd="0" presId="urn:microsoft.com/office/officeart/2018/5/layout/IconCircleLabelList"/>
    <dgm:cxn modelId="{18B8D9BD-ECC1-4FC6-89D3-5296E77DFB2F}" type="presParOf" srcId="{B8A6C528-E1CC-452D-9E36-062607631D62}" destId="{ACADE557-3665-4D22-991E-2894A15775D1}" srcOrd="3" destOrd="0" presId="urn:microsoft.com/office/officeart/2018/5/layout/IconCircleLabelList"/>
    <dgm:cxn modelId="{CBB9B4FC-4AC6-4BB8-B07A-DE99E64E7109}" type="presParOf" srcId="{B8A6C528-E1CC-452D-9E36-062607631D62}" destId="{B8C1BA1B-8B44-4DB3-B635-482EDF0F6CDE}" srcOrd="4" destOrd="0" presId="urn:microsoft.com/office/officeart/2018/5/layout/IconCircleLabelList"/>
    <dgm:cxn modelId="{2439A833-6427-4B1E-8DF3-9D3898282C1A}" type="presParOf" srcId="{B8C1BA1B-8B44-4DB3-B635-482EDF0F6CDE}" destId="{03CA8A61-DB1F-46FA-BCD3-AD191489B1DD}" srcOrd="0" destOrd="0" presId="urn:microsoft.com/office/officeart/2018/5/layout/IconCircleLabelList"/>
    <dgm:cxn modelId="{4D41918F-EFCC-4952-8DF9-907A82ED67AF}" type="presParOf" srcId="{B8C1BA1B-8B44-4DB3-B635-482EDF0F6CDE}" destId="{4EC1BC0F-9F16-41B9-AAE7-0EC6C0D2DF9A}" srcOrd="1" destOrd="0" presId="urn:microsoft.com/office/officeart/2018/5/layout/IconCircleLabelList"/>
    <dgm:cxn modelId="{64E29A7C-A580-48C9-B499-FB1046E4B2EC}" type="presParOf" srcId="{B8C1BA1B-8B44-4DB3-B635-482EDF0F6CDE}" destId="{A058EB57-AAEB-424C-B699-FE84AE41DF8B}" srcOrd="2" destOrd="0" presId="urn:microsoft.com/office/officeart/2018/5/layout/IconCircleLabelList"/>
    <dgm:cxn modelId="{A87E5101-12EB-4D69-B7CF-1A19343335EF}" type="presParOf" srcId="{B8C1BA1B-8B44-4DB3-B635-482EDF0F6CDE}" destId="{7510F0B2-DFF3-49F5-BEAB-AF1ECFB2EF08}" srcOrd="3" destOrd="0" presId="urn:microsoft.com/office/officeart/2018/5/layout/IconCircleLabelList"/>
    <dgm:cxn modelId="{DE0F19E9-5748-4B05-A355-74BE8AE53454}" type="presParOf" srcId="{B8A6C528-E1CC-452D-9E36-062607631D62}" destId="{583EB34D-A888-4D2C-96C4-611F4FA2BF41}" srcOrd="5" destOrd="0" presId="urn:microsoft.com/office/officeart/2018/5/layout/IconCircleLabelList"/>
    <dgm:cxn modelId="{FF2BF0F2-820A-44E0-BC4A-DA32720823C1}" type="presParOf" srcId="{B8A6C528-E1CC-452D-9E36-062607631D62}" destId="{B7F3BD84-DE6F-4B9D-9908-861F490B83A0}" srcOrd="6" destOrd="0" presId="urn:microsoft.com/office/officeart/2018/5/layout/IconCircleLabelList"/>
    <dgm:cxn modelId="{59EB3C23-8B9E-45C4-A002-6E95F7204B83}" type="presParOf" srcId="{B7F3BD84-DE6F-4B9D-9908-861F490B83A0}" destId="{C1AE5FA2-5471-4288-9E26-04ED622441F9}" srcOrd="0" destOrd="0" presId="urn:microsoft.com/office/officeart/2018/5/layout/IconCircleLabelList"/>
    <dgm:cxn modelId="{67A0D993-F780-4AC6-9486-0B51013D8F6D}" type="presParOf" srcId="{B7F3BD84-DE6F-4B9D-9908-861F490B83A0}" destId="{7272C139-EBB6-4DB3-A065-5AF35002FDB9}" srcOrd="1" destOrd="0" presId="urn:microsoft.com/office/officeart/2018/5/layout/IconCircleLabelList"/>
    <dgm:cxn modelId="{DF37E82E-4CE0-45A1-AF93-6E2052C5A6ED}" type="presParOf" srcId="{B7F3BD84-DE6F-4B9D-9908-861F490B83A0}" destId="{0153F51C-A45B-469A-BEDB-7E1E38105797}" srcOrd="2" destOrd="0" presId="urn:microsoft.com/office/officeart/2018/5/layout/IconCircleLabelList"/>
    <dgm:cxn modelId="{22CAB252-0A45-47A7-9B11-1C7CA837DA28}" type="presParOf" srcId="{B7F3BD84-DE6F-4B9D-9908-861F490B83A0}" destId="{A279B510-503B-484E-8DBD-AA43FA2645B3}" srcOrd="3" destOrd="0" presId="urn:microsoft.com/office/officeart/2018/5/layout/IconCircleLabelList"/>
    <dgm:cxn modelId="{548F1C0D-6C49-4F3D-8548-E70F11D9154F}" type="presParOf" srcId="{B8A6C528-E1CC-452D-9E36-062607631D62}" destId="{BFEA3313-FE39-433B-AAFE-A0011E3D85BA}" srcOrd="7" destOrd="0" presId="urn:microsoft.com/office/officeart/2018/5/layout/IconCircleLabelList"/>
    <dgm:cxn modelId="{D9D81683-F4DD-4BE7-B70A-29D495A4CA43}" type="presParOf" srcId="{B8A6C528-E1CC-452D-9E36-062607631D62}" destId="{0E887E8F-839A-4D8A-8E87-8C8239DE49A1}" srcOrd="8" destOrd="0" presId="urn:microsoft.com/office/officeart/2018/5/layout/IconCircleLabelList"/>
    <dgm:cxn modelId="{98976ABE-100E-444D-814F-CFAC8D2C8ED3}" type="presParOf" srcId="{0E887E8F-839A-4D8A-8E87-8C8239DE49A1}" destId="{D9A63ECE-2B06-45C5-BE29-E110C35CDD36}" srcOrd="0" destOrd="0" presId="urn:microsoft.com/office/officeart/2018/5/layout/IconCircleLabelList"/>
    <dgm:cxn modelId="{15AF9E49-54A6-429F-9045-8D4E2E3BD0CB}" type="presParOf" srcId="{0E887E8F-839A-4D8A-8E87-8C8239DE49A1}" destId="{61F85328-9446-4072-A5FB-100B8A1736B3}" srcOrd="1" destOrd="0" presId="urn:microsoft.com/office/officeart/2018/5/layout/IconCircleLabelList"/>
    <dgm:cxn modelId="{E663C5B0-BAE7-4A54-AC6F-F86D2FFBC83B}" type="presParOf" srcId="{0E887E8F-839A-4D8A-8E87-8C8239DE49A1}" destId="{547BDDAA-B5FB-4218-B33E-C1940A2E1BF3}" srcOrd="2" destOrd="0" presId="urn:microsoft.com/office/officeart/2018/5/layout/IconCircleLabelList"/>
    <dgm:cxn modelId="{944487F3-B986-4498-9AB6-CE481F067756}" type="presParOf" srcId="{0E887E8F-839A-4D8A-8E87-8C8239DE49A1}" destId="{9D7EAB29-D687-4116-9F6A-62A1D229189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2EB93-F243-4D73-A28A-DA059AA4FC54}">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3E5A2-B420-4C74-989D-914879E90587}">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E4B01-736E-411C-B3A4-45FDAF17E54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GOALS AND SUMMARY</a:t>
          </a:r>
        </a:p>
      </dsp:txBody>
      <dsp:txXfrm>
        <a:off x="127800" y="2535669"/>
        <a:ext cx="1800000" cy="720000"/>
      </dsp:txXfrm>
    </dsp:sp>
    <dsp:sp modelId="{105283F7-33D6-40D9-89CB-C754DCA195DE}">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56C2-D4E7-425E-BE2B-3FE4B556BD05}">
      <dsp:nvSpPr>
        <dsp:cNvPr id="0" name=""/>
        <dsp:cNvSpPr/>
      </dsp:nvSpPr>
      <dsp:spPr>
        <a:xfrm>
          <a:off x="2827800" y="13296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7834EF-2BC7-44A6-AED1-DA2375BE8CE1}">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Exploratory Analysis</a:t>
          </a:r>
        </a:p>
      </dsp:txBody>
      <dsp:txXfrm>
        <a:off x="2242800" y="2535669"/>
        <a:ext cx="1800000" cy="720000"/>
      </dsp:txXfrm>
    </dsp:sp>
    <dsp:sp modelId="{03CA8A61-DB1F-46FA-BCD3-AD191489B1DD}">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1BC0F-9F16-41B9-AAE7-0EC6C0D2DF9A}">
      <dsp:nvSpPr>
        <dsp:cNvPr id="0" name=""/>
        <dsp:cNvSpPr/>
      </dsp:nvSpPr>
      <dsp:spPr>
        <a:xfrm>
          <a:off x="4942800" y="13296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0F0B2-DFF3-49F5-BEAB-AF1ECFB2EF08}">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Text Pre-Processing</a:t>
          </a:r>
        </a:p>
      </dsp:txBody>
      <dsp:txXfrm>
        <a:off x="4357800" y="2535669"/>
        <a:ext cx="1800000" cy="720000"/>
      </dsp:txXfrm>
    </dsp:sp>
    <dsp:sp modelId="{C1AE5FA2-5471-4288-9E26-04ED622441F9}">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2C139-EBB6-4DB3-A065-5AF35002FDB9}">
      <dsp:nvSpPr>
        <dsp:cNvPr id="0" name=""/>
        <dsp:cNvSpPr/>
      </dsp:nvSpPr>
      <dsp:spPr>
        <a:xfrm>
          <a:off x="7057800" y="13296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79B510-503B-484E-8DBD-AA43FA2645B3}">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Topic Modeling (LDA)</a:t>
          </a:r>
        </a:p>
      </dsp:txBody>
      <dsp:txXfrm>
        <a:off x="6472800" y="2535669"/>
        <a:ext cx="1800000" cy="720000"/>
      </dsp:txXfrm>
    </dsp:sp>
    <dsp:sp modelId="{D9A63ECE-2B06-45C5-BE29-E110C35CDD36}">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F85328-9446-4072-A5FB-100B8A1736B3}">
      <dsp:nvSpPr>
        <dsp:cNvPr id="0" name=""/>
        <dsp:cNvSpPr/>
      </dsp:nvSpPr>
      <dsp:spPr>
        <a:xfrm>
          <a:off x="9172800" y="13296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EAB29-D687-4116-9F6A-62A1D2291897}">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Q&amp;A</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4CE7C-AD30-4981-86DA-240EA966DA1F}"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D834F-8466-4991-BF60-701D096AC48D}" type="slidenum">
              <a:rPr lang="en-US" smtClean="0"/>
              <a:t>‹#›</a:t>
            </a:fld>
            <a:endParaRPr lang="en-US"/>
          </a:p>
        </p:txBody>
      </p:sp>
    </p:spTree>
    <p:extLst>
      <p:ext uri="{BB962C8B-B14F-4D97-AF65-F5344CB8AC3E}">
        <p14:creationId xmlns:p14="http://schemas.microsoft.com/office/powerpoint/2010/main" val="304274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 Hi </a:t>
            </a:r>
            <a:r>
              <a:rPr lang="en-US" dirty="0" err="1"/>
              <a:t>everyone.Thank</a:t>
            </a:r>
            <a:r>
              <a:rPr lang="en-US" dirty="0"/>
              <a:t> you for joining my presentation. My name is </a:t>
            </a:r>
            <a:r>
              <a:rPr lang="en-US"/>
              <a:t>Ha Tran</a:t>
            </a:r>
            <a:endParaRPr lang="en-US" dirty="0"/>
          </a:p>
          <a:p>
            <a:r>
              <a:rPr lang="en-US" dirty="0"/>
              <a:t>Today I will walk you through a very popular application in text analytics- Topic Modeling( or LDA), </a:t>
            </a:r>
          </a:p>
          <a:p>
            <a:r>
              <a:rPr lang="en-US" dirty="0"/>
              <a:t>It is a Machine Learning Algorithm that use unstructured data like our company's reviews for text analysis.</a:t>
            </a:r>
          </a:p>
          <a:p>
            <a:endParaRPr lang="en-US" dirty="0"/>
          </a:p>
          <a:p>
            <a:r>
              <a:rPr lang="en-US" dirty="0"/>
              <a:t>Now, It is an academic project with dataset that is sponsored by another company so I changed information. So for privacy purpose, I would assume we re talking about </a:t>
            </a:r>
            <a:r>
              <a:rPr lang="en-US" dirty="0" err="1"/>
              <a:t>Ansira</a:t>
            </a:r>
            <a:r>
              <a:rPr lang="en-US" dirty="0"/>
              <a:t>. </a:t>
            </a:r>
          </a:p>
          <a:p>
            <a:endParaRPr lang="en-US" dirty="0"/>
          </a:p>
          <a:p>
            <a:r>
              <a:rPr lang="en-US" dirty="0"/>
              <a:t>In fact, I used some </a:t>
            </a:r>
            <a:r>
              <a:rPr lang="en-US" dirty="0" err="1"/>
              <a:t>Ansira</a:t>
            </a:r>
            <a:r>
              <a:rPr lang="en-US" dirty="0"/>
              <a:t> public data that any users can find on Glassdoor to support my main idea. However, the techniques will be the same.</a:t>
            </a:r>
          </a:p>
          <a:p>
            <a:endParaRPr lang="en-US" dirty="0"/>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a:t>
            </a:fld>
            <a:endParaRPr lang="en-US" dirty="0"/>
          </a:p>
        </p:txBody>
      </p:sp>
    </p:spTree>
    <p:extLst>
      <p:ext uri="{BB962C8B-B14F-4D97-AF65-F5344CB8AC3E}">
        <p14:creationId xmlns:p14="http://schemas.microsoft.com/office/powerpoint/2010/main" val="3719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s14: then Phrase detection. Since all words were tokenized, the ML could not detect without appropriate prepping.</a:t>
            </a:r>
          </a:p>
          <a:p>
            <a:r>
              <a:rPr lang="en-US" dirty="0"/>
              <a:t>Take Pros &amp; Cons and my example, you we see some typical phrases here. The size phrase is more popular, yet the color </a:t>
            </a:r>
          </a:p>
          <a:p>
            <a:r>
              <a:rPr lang="en-US" dirty="0"/>
              <a:t>is just the </a:t>
            </a:r>
            <a:r>
              <a:rPr lang="en-US" dirty="0" err="1"/>
              <a:t>color,just</a:t>
            </a:r>
            <a:r>
              <a:rPr lang="en-US" dirty="0"/>
              <a:t> in case you wonder, does not have meaning. The purpose of detect phrase to cover the previous drawbacks.</a:t>
            </a:r>
          </a:p>
          <a:p>
            <a:r>
              <a:rPr lang="en-US" dirty="0"/>
              <a:t>After this step, all phrase and tokens will be turned into number series( call dictionary and corpus) because </a:t>
            </a:r>
          </a:p>
          <a:p>
            <a:r>
              <a:rPr lang="en-US" dirty="0"/>
              <a:t>ML will only understand binary vectors, which I am showing my final stage here.</a:t>
            </a:r>
          </a:p>
        </p:txBody>
      </p:sp>
      <p:sp>
        <p:nvSpPr>
          <p:cNvPr id="4" name="Slide Number Placeholder 3"/>
          <p:cNvSpPr>
            <a:spLocks noGrp="1"/>
          </p:cNvSpPr>
          <p:nvPr>
            <p:ph type="sldNum" sz="quarter" idx="10"/>
          </p:nvPr>
        </p:nvSpPr>
        <p:spPr/>
        <p:txBody>
          <a:bodyPr/>
          <a:lstStyle/>
          <a:p>
            <a:fld id="{2FFD834F-8466-4991-BF60-701D096AC48D}" type="slidenum">
              <a:rPr lang="en-US" smtClean="0"/>
              <a:t>10</a:t>
            </a:fld>
            <a:endParaRPr lang="en-US"/>
          </a:p>
        </p:txBody>
      </p:sp>
    </p:spTree>
    <p:extLst>
      <p:ext uri="{BB962C8B-B14F-4D97-AF65-F5344CB8AC3E}">
        <p14:creationId xmlns:p14="http://schemas.microsoft.com/office/powerpoint/2010/main" val="65356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s15: In this section, I will demonstrate how I test my model quality and come up with some  guide to use dynamic visuals.</a:t>
            </a:r>
          </a:p>
          <a:p>
            <a:r>
              <a:rPr lang="en-US" dirty="0"/>
              <a:t>This is probably the funniest part of the projects. So stay tuned.</a:t>
            </a:r>
          </a:p>
          <a:p>
            <a:r>
              <a:rPr lang="en-US" dirty="0"/>
              <a:t>How do you know how many topics are significantly OK? </a:t>
            </a:r>
          </a:p>
        </p:txBody>
      </p:sp>
      <p:sp>
        <p:nvSpPr>
          <p:cNvPr id="4" name="Slide Number Placeholder 3"/>
          <p:cNvSpPr>
            <a:spLocks noGrp="1"/>
          </p:cNvSpPr>
          <p:nvPr>
            <p:ph type="sldNum" sz="quarter" idx="10"/>
          </p:nvPr>
        </p:nvSpPr>
        <p:spPr/>
        <p:txBody>
          <a:bodyPr/>
          <a:lstStyle/>
          <a:p>
            <a:fld id="{2FFD834F-8466-4991-BF60-701D096AC48D}" type="slidenum">
              <a:rPr lang="en-US" smtClean="0"/>
              <a:t>11</a:t>
            </a:fld>
            <a:endParaRPr lang="en-US"/>
          </a:p>
        </p:txBody>
      </p:sp>
    </p:spTree>
    <p:extLst>
      <p:ext uri="{BB962C8B-B14F-4D97-AF65-F5344CB8AC3E}">
        <p14:creationId xmlns:p14="http://schemas.microsoft.com/office/powerpoint/2010/main" val="247422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s16: how many topics are enough?</a:t>
            </a:r>
          </a:p>
          <a:p>
            <a:r>
              <a:rPr lang="en-US" dirty="0"/>
              <a:t>I used a programming language called Python to code up this plot, where you see two main axis are number of topics and coherence score.</a:t>
            </a:r>
          </a:p>
          <a:p>
            <a:r>
              <a:rPr lang="en-US" dirty="0"/>
              <a:t>coherence score is a metric to measure how relevant terms are in each topics. Here the up trend means more number of topics chosen will </a:t>
            </a:r>
          </a:p>
          <a:p>
            <a:r>
              <a:rPr lang="en-US" dirty="0"/>
              <a:t>improve the relevance of terms per group. However, the </a:t>
            </a:r>
            <a:r>
              <a:rPr lang="en-US" dirty="0" err="1"/>
              <a:t>tradeooff</a:t>
            </a:r>
            <a:r>
              <a:rPr lang="en-US" dirty="0"/>
              <a:t>..., so I only stick to a max 20 topics so no chaos.</a:t>
            </a:r>
          </a:p>
        </p:txBody>
      </p:sp>
      <p:sp>
        <p:nvSpPr>
          <p:cNvPr id="4" name="Slide Number Placeholder 3"/>
          <p:cNvSpPr>
            <a:spLocks noGrp="1"/>
          </p:cNvSpPr>
          <p:nvPr>
            <p:ph type="sldNum" sz="quarter" idx="10"/>
          </p:nvPr>
        </p:nvSpPr>
        <p:spPr/>
        <p:txBody>
          <a:bodyPr/>
          <a:lstStyle/>
          <a:p>
            <a:fld id="{2FFD834F-8466-4991-BF60-701D096AC48D}" type="slidenum">
              <a:rPr lang="en-US" smtClean="0"/>
              <a:t>12</a:t>
            </a:fld>
            <a:endParaRPr lang="en-US"/>
          </a:p>
        </p:txBody>
      </p:sp>
    </p:spTree>
    <p:extLst>
      <p:ext uri="{BB962C8B-B14F-4D97-AF65-F5344CB8AC3E}">
        <p14:creationId xmlns:p14="http://schemas.microsoft.com/office/powerpoint/2010/main" val="47120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s17,18: quick glance, to the left bubble chart of topics, and the right are the representative words.</a:t>
            </a:r>
          </a:p>
          <a:p>
            <a:r>
              <a:rPr lang="en-US" dirty="0"/>
              <a:t>From this point, the art of data science kicks in to support the technical side, where the rule of thumb is find nice&amp; balanced dispersion.</a:t>
            </a:r>
          </a:p>
          <a:p>
            <a:r>
              <a:rPr lang="en-US" dirty="0"/>
              <a:t>I found 9 as the best number of topics for this visuals about Pros comments.</a:t>
            </a:r>
          </a:p>
        </p:txBody>
      </p:sp>
      <p:sp>
        <p:nvSpPr>
          <p:cNvPr id="4" name="Slide Number Placeholder 3"/>
          <p:cNvSpPr>
            <a:spLocks noGrp="1"/>
          </p:cNvSpPr>
          <p:nvPr>
            <p:ph type="sldNum" sz="quarter" idx="10"/>
          </p:nvPr>
        </p:nvSpPr>
        <p:spPr/>
        <p:txBody>
          <a:bodyPr/>
          <a:lstStyle/>
          <a:p>
            <a:fld id="{2FFD834F-8466-4991-BF60-701D096AC48D}" type="slidenum">
              <a:rPr lang="en-US" smtClean="0"/>
              <a:t>13</a:t>
            </a:fld>
            <a:endParaRPr lang="en-US"/>
          </a:p>
        </p:txBody>
      </p:sp>
    </p:spTree>
    <p:extLst>
      <p:ext uri="{BB962C8B-B14F-4D97-AF65-F5344CB8AC3E}">
        <p14:creationId xmlns:p14="http://schemas.microsoft.com/office/powerpoint/2010/main" val="2203260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this dynamics, there are  several special terms , recommendations, and tips of usage. </a:t>
            </a:r>
          </a:p>
          <a:p>
            <a:r>
              <a:rPr lang="en-US" dirty="0"/>
              <a:t>However, I did all the red-eyed labors for you at no charge, and my case studies earlier are my end results.</a:t>
            </a:r>
          </a:p>
          <a:p>
            <a:r>
              <a:rPr lang="en-US" dirty="0"/>
              <a:t>Now, The last thing I want to show is a short demo of this discovery.</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14</a:t>
            </a:fld>
            <a:endParaRPr lang="en-US"/>
          </a:p>
        </p:txBody>
      </p:sp>
    </p:spTree>
    <p:extLst>
      <p:ext uri="{BB962C8B-B14F-4D97-AF65-F5344CB8AC3E}">
        <p14:creationId xmlns:p14="http://schemas.microsoft.com/office/powerpoint/2010/main" val="3338421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s6: For Pros, there re four topics that represent more than 50% of all the terms that makes sense. By number, I mean</a:t>
            </a:r>
          </a:p>
          <a:p>
            <a:r>
              <a:rPr lang="en-US" dirty="0"/>
              <a:t>this topic owns the largest share of terms, the same for 2nd and so on. </a:t>
            </a:r>
          </a:p>
          <a:p>
            <a:r>
              <a:rPr lang="en-US" dirty="0"/>
              <a:t>So again, topic 1 has these words that one can guess a majority of reviews talk about salary/benefit. Here s an example. </a:t>
            </a:r>
          </a:p>
          <a:p>
            <a:r>
              <a:rPr lang="en-US" dirty="0"/>
              <a:t>topic 2 </a:t>
            </a:r>
            <a:r>
              <a:rPr lang="en-US" dirty="0" err="1"/>
              <a:t>is,topic</a:t>
            </a:r>
            <a:r>
              <a:rPr lang="en-US" dirty="0"/>
              <a:t> 3 ,topic 4 is, and corresponding example. Salient terms is a technical point that I will reveal later,</a:t>
            </a:r>
          </a:p>
          <a:p>
            <a:r>
              <a:rPr lang="en-US" dirty="0"/>
              <a:t>but basically it is just a list of the most </a:t>
            </a:r>
            <a:r>
              <a:rPr lang="en-US" dirty="0" err="1"/>
              <a:t>influetial</a:t>
            </a:r>
            <a:r>
              <a:rPr lang="en-US" dirty="0"/>
              <a:t> words.</a:t>
            </a:r>
          </a:p>
        </p:txBody>
      </p:sp>
      <p:sp>
        <p:nvSpPr>
          <p:cNvPr id="4" name="Slide Number Placeholder 3"/>
          <p:cNvSpPr>
            <a:spLocks noGrp="1"/>
          </p:cNvSpPr>
          <p:nvPr>
            <p:ph type="sldNum" sz="quarter" idx="10"/>
          </p:nvPr>
        </p:nvSpPr>
        <p:spPr/>
        <p:txBody>
          <a:bodyPr/>
          <a:lstStyle/>
          <a:p>
            <a:fld id="{2FFD834F-8466-4991-BF60-701D096AC48D}" type="slidenum">
              <a:rPr lang="en-US" smtClean="0"/>
              <a:t>15</a:t>
            </a:fld>
            <a:endParaRPr lang="en-US"/>
          </a:p>
        </p:txBody>
      </p:sp>
    </p:spTree>
    <p:extLst>
      <p:ext uri="{BB962C8B-B14F-4D97-AF65-F5344CB8AC3E}">
        <p14:creationId xmlns:p14="http://schemas.microsoft.com/office/powerpoint/2010/main" val="2511069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s7: reviews are negative or problems. As an example, topic 1 shows a great issues in sales that involve ... here is the proof.</a:t>
            </a:r>
          </a:p>
          <a:p>
            <a:r>
              <a:rPr lang="en-US" dirty="0"/>
              <a:t>topic 2 and 3 in total only 10%, so though say </a:t>
            </a:r>
            <a:r>
              <a:rPr lang="en-US" dirty="0" err="1"/>
              <a:t>sth</a:t>
            </a:r>
            <a:r>
              <a:rPr lang="en-US" dirty="0"/>
              <a:t> about truck drivers, I </a:t>
            </a:r>
            <a:r>
              <a:rPr lang="en-US" dirty="0" err="1"/>
              <a:t>dont</a:t>
            </a:r>
            <a:r>
              <a:rPr lang="en-US" dirty="0"/>
              <a:t> think it is urgent enough for any policy change.</a:t>
            </a:r>
          </a:p>
        </p:txBody>
      </p:sp>
      <p:sp>
        <p:nvSpPr>
          <p:cNvPr id="4" name="Slide Number Placeholder 3"/>
          <p:cNvSpPr>
            <a:spLocks noGrp="1"/>
          </p:cNvSpPr>
          <p:nvPr>
            <p:ph type="sldNum" sz="quarter" idx="10"/>
          </p:nvPr>
        </p:nvSpPr>
        <p:spPr/>
        <p:txBody>
          <a:bodyPr/>
          <a:lstStyle/>
          <a:p>
            <a:fld id="{2FFD834F-8466-4991-BF60-701D096AC48D}" type="slidenum">
              <a:rPr lang="en-US" smtClean="0"/>
              <a:t>16</a:t>
            </a:fld>
            <a:endParaRPr lang="en-US"/>
          </a:p>
        </p:txBody>
      </p:sp>
    </p:spTree>
    <p:extLst>
      <p:ext uri="{BB962C8B-B14F-4D97-AF65-F5344CB8AC3E}">
        <p14:creationId xmlns:p14="http://schemas.microsoft.com/office/powerpoint/2010/main" val="254085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s8: How about we need a solution to all these problems, we may ask for some advice. This case study has a better approach if you </a:t>
            </a:r>
          </a:p>
          <a:p>
            <a:r>
              <a:rPr lang="en-US" dirty="0"/>
              <a:t>look at these three bullets first, where I classify the salient terms. These are the navigators for my word list. Crosscheck</a:t>
            </a:r>
          </a:p>
          <a:p>
            <a:r>
              <a:rPr lang="en-US" dirty="0"/>
              <a:t>with some reviews to get a sense of context or syntax.</a:t>
            </a:r>
          </a:p>
          <a:p>
            <a:r>
              <a:rPr lang="en-US" dirty="0"/>
              <a:t>I found sentiments, not bad, it just people advise you to avoid doing things.</a:t>
            </a:r>
          </a:p>
          <a:p>
            <a:r>
              <a:rPr lang="en-US" dirty="0"/>
              <a:t>Once again, you see truck driver, smaller problem, but if you care, this salient terms can be an action. </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17</a:t>
            </a:fld>
            <a:endParaRPr lang="en-US"/>
          </a:p>
        </p:txBody>
      </p:sp>
    </p:spTree>
    <p:extLst>
      <p:ext uri="{BB962C8B-B14F-4D97-AF65-F5344CB8AC3E}">
        <p14:creationId xmlns:p14="http://schemas.microsoft.com/office/powerpoint/2010/main" val="52209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Visuals with Advice:</a:t>
            </a:r>
          </a:p>
          <a:p>
            <a:r>
              <a:rPr lang="en-US" dirty="0"/>
              <a:t>I mention to explain the salient terms right?</a:t>
            </a:r>
          </a:p>
          <a:p>
            <a:r>
              <a:rPr lang="en-US" dirty="0"/>
              <a:t>Now this top 30 terms has two way of sorting, either by high frequency, or by its uniqueness. "work" is popular in many topics ,but wine only 7 as exclusive.</a:t>
            </a:r>
          </a:p>
          <a:p>
            <a:r>
              <a:rPr lang="en-US" dirty="0"/>
              <a:t>A list combining both of these features have the salient terms. It give you a general context of what is going on here.</a:t>
            </a:r>
          </a:p>
          <a:p>
            <a:endParaRPr lang="en-US" dirty="0"/>
          </a:p>
          <a:p>
            <a:r>
              <a:rPr lang="en-US" dirty="0"/>
              <a:t>From there you  may want to dive into each topic. #1 has most number of tokens, then 2,3, and so on. </a:t>
            </a:r>
          </a:p>
          <a:p>
            <a:r>
              <a:rPr lang="en-US" dirty="0"/>
              <a:t>Now, in my case study, I label this topic as salary &amp; benefit by collecting these terms. </a:t>
            </a:r>
          </a:p>
          <a:p>
            <a:r>
              <a:rPr lang="en-US" dirty="0"/>
              <a:t>As you see, longer red bars mean a popular term in topic 1, compared to blue bars. Word benefit pops up 75 times in topic 1 vs 100times in all reviews.</a:t>
            </a:r>
          </a:p>
          <a:p>
            <a:r>
              <a:rPr lang="en-US" dirty="0"/>
              <a:t>however, these words also exist in other topic, so how you tell the difference among topics. This is where lambda, a relevance metric kicks in.</a:t>
            </a:r>
          </a:p>
          <a:p>
            <a:r>
              <a:rPr lang="en-US" dirty="0"/>
              <a:t>lambda has range from 0 to 1. Currently, the frequency feature holds for lambda 1, but if adjusting to zero, these are unique words like perk. </a:t>
            </a:r>
          </a:p>
          <a:p>
            <a:r>
              <a:rPr lang="en-US" dirty="0"/>
              <a:t>However, since these terms not popular, we may want a balance where lambda between.4 to .6. As a result, I  have the best of both features.</a:t>
            </a:r>
          </a:p>
          <a:p>
            <a:endParaRPr lang="en-US" dirty="0"/>
          </a:p>
          <a:p>
            <a:r>
              <a:rPr lang="en-US" dirty="0"/>
              <a:t>One last thing is although you see some connection among these words, it always better to cross check with some reviews.</a:t>
            </a:r>
          </a:p>
          <a:p>
            <a:r>
              <a:rPr lang="en-US" dirty="0"/>
              <a:t>Again, this is where the art of data science kicks in </a:t>
            </a:r>
          </a:p>
          <a:p>
            <a:r>
              <a:rPr lang="en-US" dirty="0"/>
              <a:t>So if you go to raw reviews, and </a:t>
            </a:r>
            <a:r>
              <a:rPr lang="en-US" dirty="0" err="1"/>
              <a:t>Crtl</a:t>
            </a:r>
            <a:r>
              <a:rPr lang="en-US" dirty="0"/>
              <a:t>-F, you may want to see them in context, and make sure understand their syntax, </a:t>
            </a:r>
          </a:p>
          <a:p>
            <a:r>
              <a:rPr lang="en-US" dirty="0" err="1"/>
              <a:t>cuz</a:t>
            </a:r>
            <a:r>
              <a:rPr lang="en-US" dirty="0"/>
              <a:t> may be you want to understand part of speech like verb or adjective( not just nouns). </a:t>
            </a:r>
          </a:p>
          <a:p>
            <a:r>
              <a:rPr lang="en-US" dirty="0"/>
              <a:t>So to sum up, if you now want to know only main ideas of all the Pros reviews, you just need 5-10 mins.</a:t>
            </a:r>
          </a:p>
          <a:p>
            <a:r>
              <a:rPr lang="en-US" dirty="0"/>
              <a:t> </a:t>
            </a:r>
          </a:p>
          <a:p>
            <a:r>
              <a:rPr lang="en-US" dirty="0"/>
              <a:t>Thank you for watching my demo. I you have any questions, It s time to let me know.</a:t>
            </a:r>
          </a:p>
        </p:txBody>
      </p:sp>
      <p:sp>
        <p:nvSpPr>
          <p:cNvPr id="4" name="Slide Number Placeholder 3"/>
          <p:cNvSpPr>
            <a:spLocks noGrp="1"/>
          </p:cNvSpPr>
          <p:nvPr>
            <p:ph type="sldNum" sz="quarter" idx="10"/>
          </p:nvPr>
        </p:nvSpPr>
        <p:spPr/>
        <p:txBody>
          <a:bodyPr/>
          <a:lstStyle/>
          <a:p>
            <a:fld id="{2FFD834F-8466-4991-BF60-701D096AC48D}" type="slidenum">
              <a:rPr lang="en-US" smtClean="0"/>
              <a:t>18</a:t>
            </a:fld>
            <a:endParaRPr lang="en-US"/>
          </a:p>
        </p:txBody>
      </p:sp>
    </p:spTree>
    <p:extLst>
      <p:ext uri="{BB962C8B-B14F-4D97-AF65-F5344CB8AC3E}">
        <p14:creationId xmlns:p14="http://schemas.microsoft.com/office/powerpoint/2010/main" val="180973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Here are touchpoints of our contents. So first, To navigate you through these information and understand the role of TP in analytics, this is my goal and summary.</a:t>
            </a:r>
          </a:p>
        </p:txBody>
      </p:sp>
      <p:sp>
        <p:nvSpPr>
          <p:cNvPr id="4" name="Slide Number Placeholder 3"/>
          <p:cNvSpPr>
            <a:spLocks noGrp="1"/>
          </p:cNvSpPr>
          <p:nvPr>
            <p:ph type="sldNum" sz="quarter" idx="10"/>
          </p:nvPr>
        </p:nvSpPr>
        <p:spPr/>
        <p:txBody>
          <a:bodyPr/>
          <a:lstStyle/>
          <a:p>
            <a:fld id="{2FFD834F-8466-4991-BF60-701D096AC48D}" type="slidenum">
              <a:rPr lang="en-US" smtClean="0"/>
              <a:t>2</a:t>
            </a:fld>
            <a:endParaRPr lang="en-US"/>
          </a:p>
        </p:txBody>
      </p:sp>
    </p:spTree>
    <p:extLst>
      <p:ext uri="{BB962C8B-B14F-4D97-AF65-F5344CB8AC3E}">
        <p14:creationId xmlns:p14="http://schemas.microsoft.com/office/powerpoint/2010/main" val="804247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My objectives are, 1st to extract quality texts from any messy data, 2nd to gain useful patterns by using ML, </a:t>
            </a:r>
          </a:p>
          <a:p>
            <a:r>
              <a:rPr lang="en-US" dirty="0"/>
              <a:t> &amp; the final goal is to output only main ideas without having to read all the reviews.</a:t>
            </a:r>
          </a:p>
          <a:p>
            <a:endParaRPr lang="en-US" dirty="0"/>
          </a:p>
          <a:p>
            <a:r>
              <a:rPr lang="en-US" dirty="0"/>
              <a:t>s4: With Scope, there are 108 reviews in total and the dataset timeline is from 2011</a:t>
            </a:r>
          </a:p>
          <a:p>
            <a:r>
              <a:rPr lang="en-US" dirty="0"/>
              <a:t>My project have 3 </a:t>
            </a:r>
            <a:r>
              <a:rPr lang="en-US" dirty="0" err="1"/>
              <a:t>steps.They</a:t>
            </a:r>
            <a:r>
              <a:rPr lang="en-US" dirty="0"/>
              <a:t> are... All these steps works together to eventually plot a dynamic visual. </a:t>
            </a:r>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3</a:t>
            </a:fld>
            <a:endParaRPr lang="en-US"/>
          </a:p>
        </p:txBody>
      </p:sp>
    </p:spTree>
    <p:extLst>
      <p:ext uri="{BB962C8B-B14F-4D97-AF65-F5344CB8AC3E}">
        <p14:creationId xmlns:p14="http://schemas.microsoft.com/office/powerpoint/2010/main" val="209927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s9: bird eye view of why topic modeling is important.</a:t>
            </a:r>
          </a:p>
          <a:p>
            <a:r>
              <a:rPr lang="en-US" dirty="0"/>
              <a:t>There are actually three main phases of analytics that transform any raw data ingredients into patterns, and patterns into a action:</a:t>
            </a:r>
          </a:p>
          <a:p>
            <a:r>
              <a:rPr lang="en-US" dirty="0"/>
              <a:t>1st phase is descriptive (predictive, and prescriptive modeling). this is where Topic Modeling belongs to, and </a:t>
            </a:r>
          </a:p>
          <a:p>
            <a:r>
              <a:rPr lang="en-US" dirty="0"/>
              <a:t>where we ask what is happening with </a:t>
            </a:r>
            <a:r>
              <a:rPr lang="en-US" dirty="0" err="1"/>
              <a:t>ppl</a:t>
            </a:r>
            <a:r>
              <a:rPr lang="en-US" dirty="0"/>
              <a:t> that own these comments, behaviors/problem/trend ? Predictive model will forecast possible future values or assign label to groups</a:t>
            </a:r>
          </a:p>
          <a:p>
            <a:r>
              <a:rPr lang="en-US" dirty="0"/>
              <a:t>last but not least Prescriptive will pick the best cherry among all course actions we have. </a:t>
            </a:r>
          </a:p>
          <a:p>
            <a:endParaRPr lang="en-US" dirty="0"/>
          </a:p>
          <a:p>
            <a:r>
              <a:rPr lang="en-US" dirty="0"/>
              <a:t>Taking online shopping journey as an example about this type of analytics. For example, you don’ have enough tracking data about customers, we may resort to their feedbacks and comments about their experiences. Now, topic modeling will find out which problem/ sentiments are the most outstanding. These may be products, web </a:t>
            </a:r>
            <a:r>
              <a:rPr lang="en-US" dirty="0" err="1"/>
              <a:t>expriences</a:t>
            </a:r>
            <a:r>
              <a:rPr lang="en-US" dirty="0"/>
              <a:t>, or customer service where we set up predictive models to assign label to customer group that are likely to churn/ cancel the cart. Then for each customer segments, we have several marketing mix ,and decision tree model will prescribe the best action improve customer retention.</a:t>
            </a:r>
          </a:p>
          <a:p>
            <a:endParaRPr lang="en-US" dirty="0"/>
          </a:p>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4</a:t>
            </a:fld>
            <a:endParaRPr lang="en-US"/>
          </a:p>
        </p:txBody>
      </p:sp>
    </p:spTree>
    <p:extLst>
      <p:ext uri="{BB962C8B-B14F-4D97-AF65-F5344CB8AC3E}">
        <p14:creationId xmlns:p14="http://schemas.microsoft.com/office/powerpoint/2010/main" val="1881421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set out in my project goal, we will find out how I implemented this text analysis. </a:t>
            </a:r>
          </a:p>
          <a:p>
            <a:r>
              <a:rPr lang="en-US" dirty="0"/>
              <a:t>10: Any book has first few chapters to lay out general knowledges before going </a:t>
            </a:r>
            <a:r>
              <a:rPr lang="en-US" dirty="0" err="1"/>
              <a:t>speciafically</a:t>
            </a:r>
            <a:r>
              <a:rPr lang="en-US" dirty="0"/>
              <a:t> into the core. this is why we have Exploratory analysis. Any ML project cannot miss this step because It gives us a clear context about our interested objects: </a:t>
            </a:r>
            <a:r>
              <a:rPr lang="en-US" dirty="0" err="1"/>
              <a:t>sth</a:t>
            </a:r>
            <a:r>
              <a:rPr lang="en-US" dirty="0"/>
              <a:t> like demographics, operation and experience data.</a:t>
            </a:r>
          </a:p>
        </p:txBody>
      </p:sp>
      <p:sp>
        <p:nvSpPr>
          <p:cNvPr id="4" name="Slide Number Placeholder 3"/>
          <p:cNvSpPr>
            <a:spLocks noGrp="1"/>
          </p:cNvSpPr>
          <p:nvPr>
            <p:ph type="sldNum" sz="quarter" idx="10"/>
          </p:nvPr>
        </p:nvSpPr>
        <p:spPr/>
        <p:txBody>
          <a:bodyPr/>
          <a:lstStyle/>
          <a:p>
            <a:fld id="{2FFD834F-8466-4991-BF60-701D096AC48D}" type="slidenum">
              <a:rPr lang="en-US" smtClean="0"/>
              <a:t>5</a:t>
            </a:fld>
            <a:endParaRPr lang="en-US"/>
          </a:p>
        </p:txBody>
      </p:sp>
    </p:spTree>
    <p:extLst>
      <p:ext uri="{BB962C8B-B14F-4D97-AF65-F5344CB8AC3E}">
        <p14:creationId xmlns:p14="http://schemas.microsoft.com/office/powerpoint/2010/main" val="245351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s11: So this is my main dashboard of our company's ratings. If you are interested in more details over time, the trend chart and bars can be useful. </a:t>
            </a:r>
          </a:p>
          <a:p>
            <a:r>
              <a:rPr lang="en-US" dirty="0"/>
              <a:t>bar shows should simple distribution of all the </a:t>
            </a:r>
            <a:r>
              <a:rPr lang="en-US" dirty="0" err="1"/>
              <a:t>seletion</a:t>
            </a:r>
            <a:r>
              <a:rPr lang="en-US" dirty="0"/>
              <a:t>, and trend show company's latest </a:t>
            </a:r>
            <a:r>
              <a:rPr lang="en-US" dirty="0" err="1"/>
              <a:t>performace</a:t>
            </a:r>
            <a:r>
              <a:rPr lang="en-US" dirty="0"/>
              <a:t>. </a:t>
            </a:r>
          </a:p>
          <a:p>
            <a:endParaRPr lang="en-US" dirty="0"/>
          </a:p>
          <a:p>
            <a:r>
              <a:rPr lang="en-US" dirty="0"/>
              <a:t>If you hear of metrics that reflect company’s brand and growth, here are the metrics. Net promotor score to measure employee’s loyalty. CEO approval that measure part of company’s brand popularity, Business outlook is a sentiment metrics. </a:t>
            </a:r>
          </a:p>
        </p:txBody>
      </p:sp>
      <p:sp>
        <p:nvSpPr>
          <p:cNvPr id="4" name="Slide Number Placeholder 3"/>
          <p:cNvSpPr>
            <a:spLocks noGrp="1"/>
          </p:cNvSpPr>
          <p:nvPr>
            <p:ph type="sldNum" sz="quarter" idx="10"/>
          </p:nvPr>
        </p:nvSpPr>
        <p:spPr/>
        <p:txBody>
          <a:bodyPr/>
          <a:lstStyle/>
          <a:p>
            <a:fld id="{2FFD834F-8466-4991-BF60-701D096AC48D}" type="slidenum">
              <a:rPr lang="en-US" smtClean="0"/>
              <a:t>6</a:t>
            </a:fld>
            <a:endParaRPr lang="en-US"/>
          </a:p>
        </p:txBody>
      </p:sp>
    </p:spTree>
    <p:extLst>
      <p:ext uri="{BB962C8B-B14F-4D97-AF65-F5344CB8AC3E}">
        <p14:creationId xmlns:p14="http://schemas.microsoft.com/office/powerpoint/2010/main" val="45377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demographics metric? Why</a:t>
            </a:r>
          </a:p>
          <a:p>
            <a:endParaRPr lang="en-US" dirty="0"/>
          </a:p>
          <a:p>
            <a:r>
              <a:rPr lang="en-US" dirty="0"/>
              <a:t>Any patterns/ problems detected, high chance will happen in TX, Sales, and fulltime current. </a:t>
            </a:r>
          </a:p>
          <a:p>
            <a:endParaRPr lang="en-US" dirty="0"/>
          </a:p>
          <a:p>
            <a:r>
              <a:rPr lang="en-US" dirty="0" err="1"/>
              <a:t>Bcs</a:t>
            </a:r>
            <a:r>
              <a:rPr lang="en-US" dirty="0"/>
              <a:t> privacy purpose, I only use data that is on first review page of Glassdoor </a:t>
            </a:r>
            <a:r>
              <a:rPr lang="en-US" dirty="0" err="1"/>
              <a:t>bcs</a:t>
            </a:r>
            <a:r>
              <a:rPr lang="en-US" dirty="0"/>
              <a:t> its hard to acquire their API </a:t>
            </a:r>
            <a:r>
              <a:rPr lang="en-US" dirty="0" err="1"/>
              <a:t>direcly</a:t>
            </a:r>
            <a:r>
              <a:rPr lang="en-US" dirty="0"/>
              <a:t>. However, this is basic example of text analysis from Glassdoor. Find the terms that happens many time. </a:t>
            </a:r>
          </a:p>
          <a:p>
            <a:endParaRPr lang="en-US" dirty="0"/>
          </a:p>
          <a:p>
            <a:r>
              <a:rPr lang="en-US" dirty="0"/>
              <a:t>In fact, What </a:t>
            </a:r>
            <a:r>
              <a:rPr lang="en-US" dirty="0" err="1"/>
              <a:t>im</a:t>
            </a:r>
            <a:r>
              <a:rPr lang="en-US" dirty="0"/>
              <a:t> going to show you is more thorough analysis, but my caution is Any insights is not directly related to reviews about </a:t>
            </a:r>
            <a:r>
              <a:rPr lang="en-US" dirty="0" err="1"/>
              <a:t>Ansira</a:t>
            </a:r>
            <a:r>
              <a:rPr lang="en-US" dirty="0"/>
              <a:t>. It will only make sense in term techniques and </a:t>
            </a:r>
            <a:r>
              <a:rPr lang="en-US" dirty="0" err="1"/>
              <a:t>intepretation</a:t>
            </a:r>
            <a:r>
              <a:rPr lang="en-US" dirty="0"/>
              <a:t> method. </a:t>
            </a:r>
          </a:p>
        </p:txBody>
      </p:sp>
      <p:sp>
        <p:nvSpPr>
          <p:cNvPr id="4" name="Slide Number Placeholder 3"/>
          <p:cNvSpPr>
            <a:spLocks noGrp="1"/>
          </p:cNvSpPr>
          <p:nvPr>
            <p:ph type="sldNum" sz="quarter" idx="10"/>
          </p:nvPr>
        </p:nvSpPr>
        <p:spPr/>
        <p:txBody>
          <a:bodyPr/>
          <a:lstStyle/>
          <a:p>
            <a:fld id="{2FFD834F-8466-4991-BF60-701D096AC48D}" type="slidenum">
              <a:rPr lang="en-US" smtClean="0"/>
              <a:t>7</a:t>
            </a:fld>
            <a:endParaRPr lang="en-US"/>
          </a:p>
        </p:txBody>
      </p:sp>
    </p:spTree>
    <p:extLst>
      <p:ext uri="{BB962C8B-B14F-4D97-AF65-F5344CB8AC3E}">
        <p14:creationId xmlns:p14="http://schemas.microsoft.com/office/powerpoint/2010/main" val="399881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s12: My 2</a:t>
            </a:r>
            <a:r>
              <a:rPr lang="en-US" baseline="30000" dirty="0"/>
              <a:t>nd</a:t>
            </a:r>
            <a:r>
              <a:rPr lang="en-US" dirty="0"/>
              <a:t> goal.  Weird characters, wrong grammar, phrases. Human language how to translate into machine understanding. It takes 70-80%.</a:t>
            </a:r>
          </a:p>
          <a:p>
            <a:r>
              <a:rPr lang="en-US" dirty="0"/>
              <a:t>So deleting empties are just the first step of Text preprocessing. This is a really important part since It</a:t>
            </a:r>
          </a:p>
          <a:p>
            <a:r>
              <a:rPr lang="en-US" dirty="0"/>
              <a:t>take the largest amount of time in any data science project. now, I have summarized the whole pipeline into only three main tasks: ...</a:t>
            </a:r>
          </a:p>
        </p:txBody>
      </p:sp>
      <p:sp>
        <p:nvSpPr>
          <p:cNvPr id="4" name="Slide Number Placeholder 3"/>
          <p:cNvSpPr>
            <a:spLocks noGrp="1"/>
          </p:cNvSpPr>
          <p:nvPr>
            <p:ph type="sldNum" sz="quarter" idx="10"/>
          </p:nvPr>
        </p:nvSpPr>
        <p:spPr/>
        <p:txBody>
          <a:bodyPr/>
          <a:lstStyle/>
          <a:p>
            <a:fld id="{2FFD834F-8466-4991-BF60-701D096AC48D}" type="slidenum">
              <a:rPr lang="en-US" smtClean="0"/>
              <a:t>8</a:t>
            </a:fld>
            <a:endParaRPr lang="en-US"/>
          </a:p>
        </p:txBody>
      </p:sp>
    </p:spTree>
    <p:extLst>
      <p:ext uri="{BB962C8B-B14F-4D97-AF65-F5344CB8AC3E}">
        <p14:creationId xmlns:p14="http://schemas.microsoft.com/office/powerpoint/2010/main" val="168780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FD834F-8466-4991-BF60-701D096AC48D}" type="slidenum">
              <a:rPr lang="en-US" smtClean="0"/>
              <a:t>9</a:t>
            </a:fld>
            <a:endParaRPr lang="en-US"/>
          </a:p>
        </p:txBody>
      </p:sp>
    </p:spTree>
    <p:extLst>
      <p:ext uri="{BB962C8B-B14F-4D97-AF65-F5344CB8AC3E}">
        <p14:creationId xmlns:p14="http://schemas.microsoft.com/office/powerpoint/2010/main" val="843241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9A76-C2C5-5C43-B0AD-D37526B5E2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11414F-358B-DE4A-B6AB-F76225A330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D9854-6595-6B4D-86B6-C6C9B982C435}"/>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CC18871C-6C87-EC45-A39C-E590B682FB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97504-4D11-5B43-9648-47616FB10FA7}"/>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57098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7C8A-3BD7-4F42-BBB6-52D6E9C389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C8BC8E-CBFB-924C-B954-3B97E9C77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270CD-8B48-C441-AC3F-6126FEFF8C0E}"/>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20FE334C-C6C8-BC45-B15C-243443742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FDB17-E12E-AA46-9410-7BC4B900C0AA}"/>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358249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7594D7-D812-A14A-926E-44CD09D52D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97A1F-CE66-A740-86CB-BB74D15102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E190B-8A23-FA4A-869F-86C988151541}"/>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3D760B16-927A-F246-A00B-C64D6AD21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44281-FD36-B14D-BBB8-CA4D0DB8AD4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27685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5364-DFE1-7C4A-BB3A-62CFB0747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2BD30-57BF-BE40-A967-664F7654D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72D66-C4AA-3F4B-B67A-80F8C489D813}"/>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02DC83ED-844A-3443-8E20-FA6901DAF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DF7B0-372D-DA41-8D9B-7FD963A3C4F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6061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8CFF-ED3C-6148-9CC4-E1A8EFD50D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55F52-00D4-E645-B797-F80757814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BEE2B-6172-4641-89E0-8B5EA77B628C}"/>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16B579BB-90A4-334B-977D-F5BDDC0F1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AB51D-5BED-304F-A4AF-B1703B032E4D}"/>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400994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2C3A-BC2D-9B4F-A6B7-464AE11D2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77516-017D-0447-BF52-621906DCF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87F08B-51DD-8D42-91DD-E87F47B76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9BDF11-C94D-F94B-B7FA-0337A7E896DD}"/>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6" name="Footer Placeholder 5">
            <a:extLst>
              <a:ext uri="{FF2B5EF4-FFF2-40B4-BE49-F238E27FC236}">
                <a16:creationId xmlns:a16="http://schemas.microsoft.com/office/drawing/2014/main" id="{17CC98D6-0915-0A40-94C1-4B429A2C2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36773-8321-3542-BD1C-B31557C303EE}"/>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811482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B985-25C0-4646-B0F5-66F155584F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EC743B-C532-0E4E-ABBC-439130F7BC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506E3-E4D4-3844-9CF2-9BB6A3876C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A72574-2FD4-F14F-B720-FCECADFAF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8D7E9-6E88-FC48-AEFF-DAD98B456D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5FBB9-623E-2648-95A8-25B1BEA7B111}"/>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8" name="Footer Placeholder 7">
            <a:extLst>
              <a:ext uri="{FF2B5EF4-FFF2-40B4-BE49-F238E27FC236}">
                <a16:creationId xmlns:a16="http://schemas.microsoft.com/office/drawing/2014/main" id="{77DE196F-F298-9947-A698-B59BFBBF03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755891-CC66-4A4A-A0D9-152153AAE0F2}"/>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46345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394C-4330-C540-9EBE-ABE151B7F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C6D07-6415-024F-9E17-B64AB3B5F4D9}"/>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4" name="Footer Placeholder 3">
            <a:extLst>
              <a:ext uri="{FF2B5EF4-FFF2-40B4-BE49-F238E27FC236}">
                <a16:creationId xmlns:a16="http://schemas.microsoft.com/office/drawing/2014/main" id="{5F23B985-B6C8-B845-B47E-02B1F01A4C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B1457-3BFE-D643-BAC6-557AA42BF9EC}"/>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19916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FD04F-E47E-354E-8161-3249C64D2AA6}"/>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3" name="Footer Placeholder 2">
            <a:extLst>
              <a:ext uri="{FF2B5EF4-FFF2-40B4-BE49-F238E27FC236}">
                <a16:creationId xmlns:a16="http://schemas.microsoft.com/office/drawing/2014/main" id="{49DF6CA8-0A01-6447-9970-5A013CEB2B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64F2B5-AF58-2B4C-A192-FC462D47AF0D}"/>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112204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0C37-E148-4944-A242-00AA118F1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E34D0-EE28-764E-B7B9-5B66960BC5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61B84-27B5-6F42-B475-023D11B65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CB126-969D-D448-B7F1-D12109DA628D}"/>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6" name="Footer Placeholder 5">
            <a:extLst>
              <a:ext uri="{FF2B5EF4-FFF2-40B4-BE49-F238E27FC236}">
                <a16:creationId xmlns:a16="http://schemas.microsoft.com/office/drawing/2014/main" id="{5099EF0E-13B4-2A48-8F39-5DD115568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55ECE-7E47-DD48-AFEF-4C52251732BF}"/>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291907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359C-5A10-0B4F-912C-E78233EEB6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E2E7D1-C4A8-1E4E-A1F6-2E4185107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71DE5F-8B0B-FC43-86A3-9D76C7440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B73F2-08A7-2A4F-89C9-30B917E3ADE0}"/>
              </a:ext>
            </a:extLst>
          </p:cNvPr>
          <p:cNvSpPr>
            <a:spLocks noGrp="1"/>
          </p:cNvSpPr>
          <p:nvPr>
            <p:ph type="dt" sz="half" idx="10"/>
          </p:nvPr>
        </p:nvSpPr>
        <p:spPr/>
        <p:txBody>
          <a:bodyPr/>
          <a:lstStyle/>
          <a:p>
            <a:fld id="{BE270E7F-1957-4014-A228-35E6A8E62C9F}" type="datetimeFigureOut">
              <a:rPr lang="en-US" smtClean="0"/>
              <a:t>8/8/24</a:t>
            </a:fld>
            <a:endParaRPr lang="en-US"/>
          </a:p>
        </p:txBody>
      </p:sp>
      <p:sp>
        <p:nvSpPr>
          <p:cNvPr id="6" name="Footer Placeholder 5">
            <a:extLst>
              <a:ext uri="{FF2B5EF4-FFF2-40B4-BE49-F238E27FC236}">
                <a16:creationId xmlns:a16="http://schemas.microsoft.com/office/drawing/2014/main" id="{57C585E8-50A1-7E4B-8622-53E7E2637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C13BEF-E2D6-DA43-9151-FDA609B1BE6F}"/>
              </a:ext>
            </a:extLst>
          </p:cNvPr>
          <p:cNvSpPr>
            <a:spLocks noGrp="1"/>
          </p:cNvSpPr>
          <p:nvPr>
            <p:ph type="sldNum" sz="quarter" idx="12"/>
          </p:nvPr>
        </p:nvSpPr>
        <p:spPr/>
        <p:txBody>
          <a:bodyPr/>
          <a:lstStyle/>
          <a:p>
            <a:fld id="{75AB1975-47B9-4726-BD78-15509342F42C}" type="slidenum">
              <a:rPr lang="en-US" smtClean="0"/>
              <a:t>‹#›</a:t>
            </a:fld>
            <a:endParaRPr lang="en-US"/>
          </a:p>
        </p:txBody>
      </p:sp>
    </p:spTree>
    <p:extLst>
      <p:ext uri="{BB962C8B-B14F-4D97-AF65-F5344CB8AC3E}">
        <p14:creationId xmlns:p14="http://schemas.microsoft.com/office/powerpoint/2010/main" val="344889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EA5EAC-FE2B-EA49-B572-CFA2F5CC3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E9AB93-190C-1F46-9F2F-EBDA7FF3D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B131B-5C4A-AD43-AC97-D372958EE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70E7F-1957-4014-A228-35E6A8E62C9F}" type="datetimeFigureOut">
              <a:rPr lang="en-US" smtClean="0"/>
              <a:t>8/8/24</a:t>
            </a:fld>
            <a:endParaRPr lang="en-US"/>
          </a:p>
        </p:txBody>
      </p:sp>
      <p:sp>
        <p:nvSpPr>
          <p:cNvPr id="5" name="Footer Placeholder 4">
            <a:extLst>
              <a:ext uri="{FF2B5EF4-FFF2-40B4-BE49-F238E27FC236}">
                <a16:creationId xmlns:a16="http://schemas.microsoft.com/office/drawing/2014/main" id="{691C0601-C018-8D4A-BE7B-A1C4776C1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F46667-2C6B-A140-A4F4-E3F033091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B1975-47B9-4726-BD78-15509342F42C}" type="slidenum">
              <a:rPr lang="en-US" smtClean="0"/>
              <a:t>‹#›</a:t>
            </a:fld>
            <a:endParaRPr lang="en-US"/>
          </a:p>
        </p:txBody>
      </p:sp>
    </p:spTree>
    <p:extLst>
      <p:ext uri="{BB962C8B-B14F-4D97-AF65-F5344CB8AC3E}">
        <p14:creationId xmlns:p14="http://schemas.microsoft.com/office/powerpoint/2010/main" val="42038714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lassdoor.com/Reviews/Ansira-work-life-balance-Reviews-EI_IE340323.0,6_KH7,24.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glassdoor.com/Reviews/Ansira-great-clients-Reviews-EI_IE340323.0,6_KH7,20.htm" TargetMode="External"/><Relationship Id="rId5" Type="http://schemas.openxmlformats.org/officeDocument/2006/relationships/hyperlink" Target="https://www.glassdoor.com/Reviews/Ansira-happy-hours-Reviews-EI_IE340323.0,6_KH7,18.htm" TargetMode="External"/><Relationship Id="rId4" Type="http://schemas.openxmlformats.org/officeDocument/2006/relationships/hyperlink" Target="https://www.glassdoor.com/Reviews/Ansira-employee-appreciation-Reviews-EI_IE340323.0,6_KH7,28.ht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glassdoor.com/Reviews/Ansira-work-life-balance-Reviews-EI_IE340323.0,6_KH7,24.ht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glassdoor.com/Reviews/Ansira-upper-management-Reviews-EI_IE340323.0,6_KH7,23.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0.tiff"/><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svg"/><Relationship Id="rId9" Type="http://schemas.openxmlformats.org/officeDocument/2006/relationships/image" Target="../media/image18.tif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glassdoor icon">
            <a:extLst>
              <a:ext uri="{FF2B5EF4-FFF2-40B4-BE49-F238E27FC236}">
                <a16:creationId xmlns:a16="http://schemas.microsoft.com/office/drawing/2014/main" id="{C2DDDAEF-65C6-4AC5-BE03-B988A6F8E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41" r="1" b="2022"/>
          <a:stretch/>
        </p:blipFill>
        <p:spPr bwMode="auto">
          <a:xfrm>
            <a:off x="1570784" y="1371670"/>
            <a:ext cx="9050432" cy="29107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0D10BA-A0AD-4373-99D1-11DA9599EC06}"/>
              </a:ext>
            </a:extLst>
          </p:cNvPr>
          <p:cNvSpPr>
            <a:spLocks noGrp="1"/>
          </p:cNvSpPr>
          <p:nvPr>
            <p:ph type="ctrTitle"/>
          </p:nvPr>
        </p:nvSpPr>
        <p:spPr>
          <a:xfrm>
            <a:off x="1112520" y="3312693"/>
            <a:ext cx="9966960" cy="1560320"/>
          </a:xfrm>
          <a:prstGeom prst="ellipse">
            <a:avLst/>
          </a:prstGeom>
        </p:spPr>
        <p:txBody>
          <a:bodyPr vert="horz" lIns="91440" tIns="45720" rIns="91440" bIns="45720" rtlCol="0">
            <a:normAutofit/>
          </a:bodyPr>
          <a:lstStyle/>
          <a:p>
            <a:r>
              <a:rPr lang="en-US" sz="3600" kern="1200" dirty="0">
                <a:latin typeface="+mj-lt"/>
                <a:ea typeface="+mj-ea"/>
                <a:cs typeface="+mj-cs"/>
              </a:rPr>
              <a:t> </a:t>
            </a:r>
            <a:r>
              <a:rPr lang="en-US" sz="3600" b="1" kern="1200" dirty="0">
                <a:latin typeface="+mj-lt"/>
                <a:ea typeface="+mj-ea"/>
                <a:cs typeface="+mj-cs"/>
              </a:rPr>
              <a:t>Text Analysis Algorithm:</a:t>
            </a:r>
            <a:br>
              <a:rPr lang="en-US" sz="3600" b="1" kern="1200" dirty="0">
                <a:latin typeface="+mj-lt"/>
                <a:ea typeface="+mj-ea"/>
                <a:cs typeface="+mj-cs"/>
              </a:rPr>
            </a:br>
            <a:r>
              <a:rPr lang="en-US" sz="3600" b="1" kern="1200" dirty="0">
                <a:latin typeface="+mj-lt"/>
                <a:ea typeface="+mj-ea"/>
                <a:cs typeface="+mj-cs"/>
              </a:rPr>
              <a:t>Topic Modeling</a:t>
            </a:r>
          </a:p>
        </p:txBody>
      </p:sp>
    </p:spTree>
    <p:extLst>
      <p:ext uri="{BB962C8B-B14F-4D97-AF65-F5344CB8AC3E}">
        <p14:creationId xmlns:p14="http://schemas.microsoft.com/office/powerpoint/2010/main" val="352595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8F143BA-4D11-4FBB-9D65-F32DD62764A4}"/>
              </a:ext>
            </a:extLst>
          </p:cNvPr>
          <p:cNvSpPr txBox="1">
            <a:spLocks/>
          </p:cNvSpPr>
          <p:nvPr/>
        </p:nvSpPr>
        <p:spPr>
          <a:xfrm>
            <a:off x="774902" y="429144"/>
            <a:ext cx="10196146" cy="56686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Phrases Detection</a:t>
            </a:r>
          </a:p>
        </p:txBody>
      </p:sp>
      <p:sp>
        <p:nvSpPr>
          <p:cNvPr id="2" name="TextBox 1">
            <a:extLst>
              <a:ext uri="{FF2B5EF4-FFF2-40B4-BE49-F238E27FC236}">
                <a16:creationId xmlns:a16="http://schemas.microsoft.com/office/drawing/2014/main" id="{95F8E3FF-C645-4841-B74D-844944EC77A8}"/>
              </a:ext>
            </a:extLst>
          </p:cNvPr>
          <p:cNvSpPr txBox="1"/>
          <p:nvPr/>
        </p:nvSpPr>
        <p:spPr>
          <a:xfrm>
            <a:off x="1881202" y="1659285"/>
            <a:ext cx="2145323" cy="430887"/>
          </a:xfrm>
          <a:prstGeom prst="rect">
            <a:avLst/>
          </a:prstGeom>
          <a:noFill/>
        </p:spPr>
        <p:txBody>
          <a:bodyPr wrap="square" rtlCol="0">
            <a:spAutoFit/>
          </a:bodyPr>
          <a:lstStyle/>
          <a:p>
            <a:pPr algn="ctr"/>
            <a:r>
              <a:rPr lang="en-US" sz="2200" u="sng" dirty="0"/>
              <a:t>PROS</a:t>
            </a:r>
          </a:p>
        </p:txBody>
      </p:sp>
      <p:sp>
        <p:nvSpPr>
          <p:cNvPr id="12" name="TextBox 11">
            <a:extLst>
              <a:ext uri="{FF2B5EF4-FFF2-40B4-BE49-F238E27FC236}">
                <a16:creationId xmlns:a16="http://schemas.microsoft.com/office/drawing/2014/main" id="{7885A97F-A5ED-4F43-85F2-E9F24704207F}"/>
              </a:ext>
            </a:extLst>
          </p:cNvPr>
          <p:cNvSpPr txBox="1"/>
          <p:nvPr/>
        </p:nvSpPr>
        <p:spPr>
          <a:xfrm>
            <a:off x="7810853" y="1646740"/>
            <a:ext cx="2145323" cy="430887"/>
          </a:xfrm>
          <a:prstGeom prst="rect">
            <a:avLst/>
          </a:prstGeom>
          <a:noFill/>
        </p:spPr>
        <p:txBody>
          <a:bodyPr wrap="square" rtlCol="0">
            <a:spAutoFit/>
          </a:bodyPr>
          <a:lstStyle/>
          <a:p>
            <a:pPr algn="ctr"/>
            <a:r>
              <a:rPr lang="en-US" sz="2200" u="sng" dirty="0"/>
              <a:t>CONS</a:t>
            </a:r>
          </a:p>
        </p:txBody>
      </p:sp>
      <p:pic>
        <p:nvPicPr>
          <p:cNvPr id="4" name="Picture 3">
            <a:extLst>
              <a:ext uri="{FF2B5EF4-FFF2-40B4-BE49-F238E27FC236}">
                <a16:creationId xmlns:a16="http://schemas.microsoft.com/office/drawing/2014/main" id="{989A3CC6-1040-1A42-9C1A-C71E3E9AE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5" y="2479792"/>
            <a:ext cx="5295900" cy="3098800"/>
          </a:xfrm>
          <a:prstGeom prst="rect">
            <a:avLst/>
          </a:prstGeom>
        </p:spPr>
      </p:pic>
      <p:pic>
        <p:nvPicPr>
          <p:cNvPr id="8" name="Picture 7">
            <a:extLst>
              <a:ext uri="{FF2B5EF4-FFF2-40B4-BE49-F238E27FC236}">
                <a16:creationId xmlns:a16="http://schemas.microsoft.com/office/drawing/2014/main" id="{4233CE5A-EE3B-3F43-80D2-E1A129C51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349" y="2532690"/>
            <a:ext cx="4823386" cy="2929271"/>
          </a:xfrm>
          <a:prstGeom prst="rect">
            <a:avLst/>
          </a:prstGeom>
        </p:spPr>
      </p:pic>
      <p:pic>
        <p:nvPicPr>
          <p:cNvPr id="10" name="Graphic 9" descr="Medical">
            <a:extLst>
              <a:ext uri="{FF2B5EF4-FFF2-40B4-BE49-F238E27FC236}">
                <a16:creationId xmlns:a16="http://schemas.microsoft.com/office/drawing/2014/main" id="{984B29C1-7DAF-C241-A405-2ADF243E9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7825" y="1202085"/>
            <a:ext cx="457200" cy="457200"/>
          </a:xfrm>
          <a:prstGeom prst="rect">
            <a:avLst/>
          </a:prstGeom>
        </p:spPr>
      </p:pic>
      <p:pic>
        <p:nvPicPr>
          <p:cNvPr id="13" name="Graphic 12" descr="Forbidden">
            <a:extLst>
              <a:ext uri="{FF2B5EF4-FFF2-40B4-BE49-F238E27FC236}">
                <a16:creationId xmlns:a16="http://schemas.microsoft.com/office/drawing/2014/main" id="{6DC7DF53-2634-9843-8672-2213E04D4A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54914" y="1191677"/>
            <a:ext cx="457200" cy="457200"/>
          </a:xfrm>
          <a:prstGeom prst="rect">
            <a:avLst/>
          </a:prstGeom>
        </p:spPr>
      </p:pic>
      <p:pic>
        <p:nvPicPr>
          <p:cNvPr id="17" name="Graphic 16" descr="Research">
            <a:extLst>
              <a:ext uri="{FF2B5EF4-FFF2-40B4-BE49-F238E27FC236}">
                <a16:creationId xmlns:a16="http://schemas.microsoft.com/office/drawing/2014/main" id="{2A04037B-DAB2-0047-8673-8D1A12D345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4331566">
            <a:off x="7699853" y="401561"/>
            <a:ext cx="393810" cy="393810"/>
          </a:xfrm>
          <a:prstGeom prst="rect">
            <a:avLst/>
          </a:prstGeom>
        </p:spPr>
      </p:pic>
    </p:spTree>
    <p:extLst>
      <p:ext uri="{BB962C8B-B14F-4D97-AF65-F5344CB8AC3E}">
        <p14:creationId xmlns:p14="http://schemas.microsoft.com/office/powerpoint/2010/main" val="3695468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7295-DCB5-492B-8009-00EC6C24DF78}"/>
              </a:ext>
            </a:extLst>
          </p:cNvPr>
          <p:cNvSpPr>
            <a:spLocks noGrp="1"/>
          </p:cNvSpPr>
          <p:nvPr>
            <p:ph type="title"/>
          </p:nvPr>
        </p:nvSpPr>
        <p:spPr>
          <a:xfrm>
            <a:off x="1136428" y="627564"/>
            <a:ext cx="7474172" cy="1325563"/>
          </a:xfrm>
        </p:spPr>
        <p:txBody>
          <a:bodyPr>
            <a:normAutofit/>
          </a:bodyPr>
          <a:lstStyle/>
          <a:p>
            <a:r>
              <a:rPr lang="en-US" sz="3700" dirty="0"/>
              <a:t>TOPIC MODELING: </a:t>
            </a:r>
            <a:br>
              <a:rPr lang="en-US" sz="3700" dirty="0"/>
            </a:br>
            <a:r>
              <a:rPr lang="en-US" sz="3700" dirty="0"/>
              <a:t>Latent Dirichlet Allocation Algorithm</a:t>
            </a:r>
          </a:p>
        </p:txBody>
      </p:sp>
      <p:sp>
        <p:nvSpPr>
          <p:cNvPr id="3" name="Content Placeholder 2">
            <a:extLst>
              <a:ext uri="{FF2B5EF4-FFF2-40B4-BE49-F238E27FC236}">
                <a16:creationId xmlns:a16="http://schemas.microsoft.com/office/drawing/2014/main" id="{8DEB6C8E-2A2D-497E-B48B-270AEA6837F0}"/>
              </a:ext>
            </a:extLst>
          </p:cNvPr>
          <p:cNvSpPr>
            <a:spLocks noGrp="1"/>
          </p:cNvSpPr>
          <p:nvPr>
            <p:ph idx="1"/>
          </p:nvPr>
        </p:nvSpPr>
        <p:spPr>
          <a:xfrm>
            <a:off x="1136429" y="2278173"/>
            <a:ext cx="5108254" cy="3450613"/>
          </a:xfrm>
        </p:spPr>
        <p:txBody>
          <a:bodyPr anchor="ctr">
            <a:normAutofit/>
          </a:bodyPr>
          <a:lstStyle/>
          <a:p>
            <a:pPr marL="0" indent="0">
              <a:buNone/>
            </a:pPr>
            <a:r>
              <a:rPr lang="en-US" sz="2400" dirty="0"/>
              <a:t>Performance metric</a:t>
            </a:r>
          </a:p>
          <a:p>
            <a:pPr lvl="1">
              <a:buFont typeface="Wingdings" panose="05000000000000000000" pitchFamily="2" charset="2"/>
              <a:buChar char="§"/>
            </a:pPr>
            <a:r>
              <a:rPr lang="en-US" dirty="0"/>
              <a:t>Number of topics &amp; model quality</a:t>
            </a:r>
          </a:p>
          <a:p>
            <a:pPr marL="0" indent="0">
              <a:buNone/>
            </a:pPr>
            <a:r>
              <a:rPr lang="en-US" sz="2400" dirty="0"/>
              <a:t>Dynamic visualization</a:t>
            </a:r>
          </a:p>
          <a:p>
            <a:pPr lvl="1">
              <a:buFont typeface="Wingdings" panose="05000000000000000000" pitchFamily="2" charset="2"/>
              <a:buChar char="§"/>
            </a:pPr>
            <a:r>
              <a:rPr lang="en-US" dirty="0"/>
              <a:t>Glossary </a:t>
            </a:r>
          </a:p>
          <a:p>
            <a:pPr lvl="1">
              <a:buFont typeface="Wingdings" panose="05000000000000000000" pitchFamily="2" charset="2"/>
              <a:buChar char="§"/>
            </a:pPr>
            <a:r>
              <a:rPr lang="en-US" dirty="0"/>
              <a:t>Findings</a:t>
            </a:r>
          </a:p>
          <a:p>
            <a:pPr marL="0" indent="0">
              <a:buNone/>
            </a:pPr>
            <a:r>
              <a:rPr lang="en-US" sz="2400" dirty="0"/>
              <a:t>Interpretation</a:t>
            </a:r>
          </a:p>
          <a:p>
            <a:pPr lvl="1">
              <a:buFont typeface="Wingdings" panose="05000000000000000000" pitchFamily="2" charset="2"/>
              <a:buChar char="§"/>
            </a:pPr>
            <a:r>
              <a:rPr lang="en-US" dirty="0"/>
              <a:t>Recommendations</a:t>
            </a:r>
          </a:p>
          <a:p>
            <a:pPr lvl="1">
              <a:buFont typeface="Wingdings" panose="05000000000000000000" pitchFamily="2" charset="2"/>
              <a:buChar char="§"/>
            </a:pPr>
            <a:r>
              <a:rPr lang="en-US" dirty="0"/>
              <a:t>Usage Demo: Cons</a:t>
            </a:r>
          </a:p>
          <a:p>
            <a:endParaRPr lang="en-US" sz="2400" dirty="0"/>
          </a:p>
          <a:p>
            <a:pPr lvl="1"/>
            <a:endParaRPr lang="en-US" dirty="0"/>
          </a:p>
        </p:txBody>
      </p:sp>
      <p:pic>
        <p:nvPicPr>
          <p:cNvPr id="7" name="Graphic 6" descr="Venn diagram">
            <a:extLst>
              <a:ext uri="{FF2B5EF4-FFF2-40B4-BE49-F238E27FC236}">
                <a16:creationId xmlns:a16="http://schemas.microsoft.com/office/drawing/2014/main" id="{5889112E-C31C-4C33-A828-2C4046137E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6301" y="1136821"/>
            <a:ext cx="717451" cy="717451"/>
          </a:xfrm>
          <a:prstGeom prst="rect">
            <a:avLst/>
          </a:prstGeom>
        </p:spPr>
      </p:pic>
    </p:spTree>
    <p:extLst>
      <p:ext uri="{BB962C8B-B14F-4D97-AF65-F5344CB8AC3E}">
        <p14:creationId xmlns:p14="http://schemas.microsoft.com/office/powerpoint/2010/main" val="44841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9310-D64D-4B1E-96DD-858C488D7323}"/>
              </a:ext>
            </a:extLst>
          </p:cNvPr>
          <p:cNvSpPr>
            <a:spLocks noGrp="1"/>
          </p:cNvSpPr>
          <p:nvPr>
            <p:ph type="title"/>
          </p:nvPr>
        </p:nvSpPr>
        <p:spPr>
          <a:xfrm>
            <a:off x="3730000" y="698212"/>
            <a:ext cx="4569060" cy="1006861"/>
          </a:xfrm>
        </p:spPr>
        <p:txBody>
          <a:bodyPr>
            <a:normAutofit/>
          </a:bodyPr>
          <a:lstStyle/>
          <a:p>
            <a:pPr algn="ctr"/>
            <a:r>
              <a:rPr lang="en-US" sz="4000"/>
              <a:t>Coherence Score</a:t>
            </a:r>
            <a:endParaRPr lang="en-US" sz="4000" dirty="0"/>
          </a:p>
        </p:txBody>
      </p:sp>
      <p:sp>
        <p:nvSpPr>
          <p:cNvPr id="8" name="TextBox 7">
            <a:extLst>
              <a:ext uri="{FF2B5EF4-FFF2-40B4-BE49-F238E27FC236}">
                <a16:creationId xmlns:a16="http://schemas.microsoft.com/office/drawing/2014/main" id="{8CEA2E12-F0B8-49E9-A946-5FE336BA103B}"/>
              </a:ext>
            </a:extLst>
          </p:cNvPr>
          <p:cNvSpPr txBox="1"/>
          <p:nvPr/>
        </p:nvSpPr>
        <p:spPr>
          <a:xfrm>
            <a:off x="6632241" y="2206870"/>
            <a:ext cx="4775184" cy="3139321"/>
          </a:xfrm>
          <a:prstGeom prst="rect">
            <a:avLst/>
          </a:prstGeom>
          <a:noFill/>
        </p:spPr>
        <p:txBody>
          <a:bodyPr wrap="square" rtlCol="0">
            <a:spAutoFit/>
          </a:bodyPr>
          <a:lstStyle/>
          <a:p>
            <a:pPr marL="285750" indent="-285750">
              <a:buFont typeface="Arial" panose="020B0604020202020204" pitchFamily="34" charset="0"/>
              <a:buChar char="•"/>
            </a:pPr>
            <a:r>
              <a:rPr lang="en-US"/>
              <a:t>High coherence score means the words in each topics are more relevant to each other.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However, the trade-off of too many topics is difficulty in interpretation and visualization.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rule of thumb is to test and try with number of topics manually until all the topic bubbles are evenly dispersed or not overlapped.</a:t>
            </a:r>
          </a:p>
          <a:p>
            <a:endParaRPr lang="en-US"/>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DE9ED04-56B6-0943-923A-60D6498C3590}"/>
              </a:ext>
            </a:extLst>
          </p:cNvPr>
          <p:cNvPicPr>
            <a:picLocks noChangeAspect="1"/>
          </p:cNvPicPr>
          <p:nvPr/>
        </p:nvPicPr>
        <p:blipFill rotWithShape="1">
          <a:blip r:embed="rId3"/>
          <a:srcRect t="3579"/>
          <a:stretch/>
        </p:blipFill>
        <p:spPr>
          <a:xfrm>
            <a:off x="680473" y="2206870"/>
            <a:ext cx="5657843" cy="3290681"/>
          </a:xfrm>
          <a:prstGeom prst="rect">
            <a:avLst/>
          </a:prstGeom>
        </p:spPr>
      </p:pic>
    </p:spTree>
    <p:extLst>
      <p:ext uri="{BB962C8B-B14F-4D97-AF65-F5344CB8AC3E}">
        <p14:creationId xmlns:p14="http://schemas.microsoft.com/office/powerpoint/2010/main" val="304562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A5E24D-2E0B-BB40-826B-08A7D8AD5669}"/>
              </a:ext>
            </a:extLst>
          </p:cNvPr>
          <p:cNvPicPr>
            <a:picLocks noChangeAspect="1"/>
          </p:cNvPicPr>
          <p:nvPr/>
        </p:nvPicPr>
        <p:blipFill>
          <a:blip r:embed="rId3"/>
          <a:stretch>
            <a:fillRect/>
          </a:stretch>
        </p:blipFill>
        <p:spPr>
          <a:xfrm>
            <a:off x="0" y="0"/>
            <a:ext cx="12192000" cy="6833616"/>
          </a:xfrm>
          <a:prstGeom prst="rect">
            <a:avLst/>
          </a:prstGeom>
        </p:spPr>
      </p:pic>
    </p:spTree>
    <p:extLst>
      <p:ext uri="{BB962C8B-B14F-4D97-AF65-F5344CB8AC3E}">
        <p14:creationId xmlns:p14="http://schemas.microsoft.com/office/powerpoint/2010/main" val="349208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8B57094-DDA9-4C30-85EE-0831C82FB4ED}"/>
              </a:ext>
            </a:extLst>
          </p:cNvPr>
          <p:cNvSpPr>
            <a:spLocks noGrp="1"/>
          </p:cNvSpPr>
          <p:nvPr>
            <p:ph type="title"/>
          </p:nvPr>
        </p:nvSpPr>
        <p:spPr>
          <a:xfrm>
            <a:off x="1499264" y="281354"/>
            <a:ext cx="4505882" cy="788453"/>
          </a:xfrm>
        </p:spPr>
        <p:txBody>
          <a:bodyPr vert="horz" lIns="91440" tIns="45720" rIns="91440" bIns="45720" rtlCol="0" anchor="ctr">
            <a:normAutofit/>
          </a:bodyPr>
          <a:lstStyle/>
          <a:p>
            <a:r>
              <a:rPr lang="en-US" sz="2200" dirty="0">
                <a:latin typeface="+mn-lt"/>
                <a:ea typeface="+mn-ea"/>
                <a:cs typeface="+mn-cs"/>
              </a:rPr>
              <a:t>Dynamic Visuals: Glossary</a:t>
            </a:r>
          </a:p>
        </p:txBody>
      </p:sp>
      <p:sp>
        <p:nvSpPr>
          <p:cNvPr id="3" name="Content Placeholder 2">
            <a:extLst>
              <a:ext uri="{FF2B5EF4-FFF2-40B4-BE49-F238E27FC236}">
                <a16:creationId xmlns:a16="http://schemas.microsoft.com/office/drawing/2014/main" id="{DA7D7D72-84AA-4E49-8216-01C19A5704A5}"/>
              </a:ext>
            </a:extLst>
          </p:cNvPr>
          <p:cNvSpPr>
            <a:spLocks noGrp="1"/>
          </p:cNvSpPr>
          <p:nvPr>
            <p:ph idx="1"/>
          </p:nvPr>
        </p:nvSpPr>
        <p:spPr>
          <a:xfrm>
            <a:off x="1262131" y="3726049"/>
            <a:ext cx="3441754" cy="2551659"/>
          </a:xfrm>
        </p:spPr>
        <p:txBody>
          <a:bodyPr>
            <a:normAutofit/>
          </a:bodyPr>
          <a:lstStyle/>
          <a:p>
            <a:pPr>
              <a:lnSpc>
                <a:spcPct val="170000"/>
              </a:lnSpc>
              <a:spcBef>
                <a:spcPts val="0"/>
              </a:spcBef>
            </a:pPr>
            <a:r>
              <a:rPr lang="en-US" sz="1600" dirty="0"/>
              <a:t>Topics are unlabeled, so we need to find the words for labelling.</a:t>
            </a:r>
          </a:p>
          <a:p>
            <a:pPr>
              <a:lnSpc>
                <a:spcPct val="170000"/>
              </a:lnSpc>
              <a:spcBef>
                <a:spcPts val="0"/>
              </a:spcBef>
            </a:pPr>
            <a:r>
              <a:rPr lang="en-US" sz="1600" dirty="0"/>
              <a:t>Do not care much about overlapping or tiny topics. They are noise.</a:t>
            </a:r>
          </a:p>
          <a:p>
            <a:pPr>
              <a:lnSpc>
                <a:spcPct val="170000"/>
              </a:lnSpc>
              <a:spcBef>
                <a:spcPts val="0"/>
              </a:spcBef>
            </a:pPr>
            <a:r>
              <a:rPr lang="en-US" sz="1600" dirty="0"/>
              <a:t>This LDA algorithm will make more sense in more specified topics. </a:t>
            </a:r>
          </a:p>
        </p:txBody>
      </p:sp>
      <p:sp>
        <p:nvSpPr>
          <p:cNvPr id="4" name="TextBox 3">
            <a:extLst>
              <a:ext uri="{FF2B5EF4-FFF2-40B4-BE49-F238E27FC236}">
                <a16:creationId xmlns:a16="http://schemas.microsoft.com/office/drawing/2014/main" id="{96552E38-00F6-4C90-A258-FB2FBD7095A7}"/>
              </a:ext>
            </a:extLst>
          </p:cNvPr>
          <p:cNvSpPr txBox="1"/>
          <p:nvPr/>
        </p:nvSpPr>
        <p:spPr>
          <a:xfrm>
            <a:off x="6244638" y="813968"/>
            <a:ext cx="4421461" cy="59634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Approaching salient terms to set up an overall context for further investigation of topics.</a:t>
            </a:r>
          </a:p>
          <a:p>
            <a:pPr marL="285750" indent="-285750">
              <a:lnSpc>
                <a:spcPct val="150000"/>
              </a:lnSpc>
              <a:buFont typeface="Arial" panose="020B0604020202020204" pitchFamily="34" charset="0"/>
              <a:buChar char="•"/>
            </a:pPr>
            <a:r>
              <a:rPr lang="en-US" sz="1600" dirty="0"/>
              <a:t>Drafting categories based on work themes or part-of-speech (noun, verbs, adjective).</a:t>
            </a:r>
          </a:p>
          <a:p>
            <a:pPr marL="285750" indent="-285750">
              <a:lnSpc>
                <a:spcPct val="150000"/>
              </a:lnSpc>
              <a:buFont typeface="Arial" panose="020B0604020202020204" pitchFamily="34" charset="0"/>
              <a:buChar char="•"/>
            </a:pPr>
            <a:r>
              <a:rPr lang="en-US" sz="1600" dirty="0"/>
              <a:t>Investigating topics that dominate at least 50%. Closer bubbles may share some meanings.</a:t>
            </a:r>
          </a:p>
          <a:p>
            <a:pPr marL="285750" indent="-285750">
              <a:lnSpc>
                <a:spcPct val="150000"/>
              </a:lnSpc>
              <a:buFont typeface="Arial" panose="020B0604020202020204" pitchFamily="34" charset="0"/>
              <a:buChar char="•"/>
            </a:pPr>
            <a:r>
              <a:rPr lang="en-US" sz="1600" dirty="0"/>
              <a:t>Adjusting relevance metric </a:t>
            </a:r>
            <a:r>
              <a:rPr lang="el-GR" sz="1600" dirty="0"/>
              <a:t>λ</a:t>
            </a:r>
            <a:r>
              <a:rPr lang="en-US" sz="1600" dirty="0"/>
              <a:t> to balance popular terms with unique ones, and pick the least changed. A suggested metric is between 0.4-0.6</a:t>
            </a:r>
          </a:p>
          <a:p>
            <a:pPr marL="285750" indent="-285750">
              <a:lnSpc>
                <a:spcPct val="150000"/>
              </a:lnSpc>
              <a:buFont typeface="Arial" panose="020B0604020202020204" pitchFamily="34" charset="0"/>
              <a:buChar char="•"/>
            </a:pPr>
            <a:r>
              <a:rPr lang="en-US" sz="1600" dirty="0"/>
              <a:t>Refer some chosen words to the original reviews to better understand some syntax.</a:t>
            </a:r>
          </a:p>
          <a:p>
            <a:pPr marL="285750" indent="-285750">
              <a:lnSpc>
                <a:spcPct val="150000"/>
              </a:lnSpc>
              <a:buFont typeface="Arial" panose="020B0604020202020204" pitchFamily="34" charset="0"/>
              <a:buChar char="•"/>
            </a:pPr>
            <a:r>
              <a:rPr lang="en-US" sz="1600" dirty="0"/>
              <a:t>Keeping a context in mind before diving further. What type of reviews? Who wrote them?</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a:lnSpc>
                <a:spcPct val="150000"/>
              </a:lnSpc>
            </a:pPr>
            <a:endParaRPr lang="en-US" sz="1600" dirty="0"/>
          </a:p>
        </p:txBody>
      </p:sp>
      <p:sp>
        <p:nvSpPr>
          <p:cNvPr id="7" name="TextBox 6">
            <a:extLst>
              <a:ext uri="{FF2B5EF4-FFF2-40B4-BE49-F238E27FC236}">
                <a16:creationId xmlns:a16="http://schemas.microsoft.com/office/drawing/2014/main" id="{B499B77D-7F37-4FDA-8803-47993B2FE69F}"/>
              </a:ext>
            </a:extLst>
          </p:cNvPr>
          <p:cNvSpPr txBox="1"/>
          <p:nvPr/>
        </p:nvSpPr>
        <p:spPr>
          <a:xfrm>
            <a:off x="174088" y="3376181"/>
            <a:ext cx="3815861" cy="430887"/>
          </a:xfrm>
          <a:prstGeom prst="rect">
            <a:avLst/>
          </a:prstGeom>
          <a:noFill/>
        </p:spPr>
        <p:txBody>
          <a:bodyPr wrap="square" rtlCol="0">
            <a:spAutoFit/>
          </a:bodyPr>
          <a:lstStyle/>
          <a:p>
            <a:pPr algn="ctr"/>
            <a:r>
              <a:rPr lang="en-US" sz="2200" dirty="0"/>
              <a:t>Findings</a:t>
            </a:r>
          </a:p>
        </p:txBody>
      </p:sp>
      <p:sp>
        <p:nvSpPr>
          <p:cNvPr id="8" name="TextBox 7">
            <a:extLst>
              <a:ext uri="{FF2B5EF4-FFF2-40B4-BE49-F238E27FC236}">
                <a16:creationId xmlns:a16="http://schemas.microsoft.com/office/drawing/2014/main" id="{1ED3D6F2-6B36-4D5B-8449-6D01ABC576EB}"/>
              </a:ext>
            </a:extLst>
          </p:cNvPr>
          <p:cNvSpPr txBox="1"/>
          <p:nvPr/>
        </p:nvSpPr>
        <p:spPr>
          <a:xfrm>
            <a:off x="5912733" y="428934"/>
            <a:ext cx="4158761" cy="430887"/>
          </a:xfrm>
          <a:prstGeom prst="rect">
            <a:avLst/>
          </a:prstGeom>
          <a:noFill/>
        </p:spPr>
        <p:txBody>
          <a:bodyPr wrap="square" rtlCol="0">
            <a:spAutoFit/>
          </a:bodyPr>
          <a:lstStyle/>
          <a:p>
            <a:pPr algn="ctr"/>
            <a:r>
              <a:rPr lang="en-US" sz="2200" dirty="0"/>
              <a:t>Usage Recommendation</a:t>
            </a:r>
          </a:p>
        </p:txBody>
      </p:sp>
      <p:sp>
        <p:nvSpPr>
          <p:cNvPr id="2" name="TextBox 1">
            <a:extLst>
              <a:ext uri="{FF2B5EF4-FFF2-40B4-BE49-F238E27FC236}">
                <a16:creationId xmlns:a16="http://schemas.microsoft.com/office/drawing/2014/main" id="{E1511A90-98C8-4117-BF71-9E2BEE89EDFB}"/>
              </a:ext>
            </a:extLst>
          </p:cNvPr>
          <p:cNvSpPr txBox="1"/>
          <p:nvPr/>
        </p:nvSpPr>
        <p:spPr>
          <a:xfrm>
            <a:off x="764929" y="844063"/>
            <a:ext cx="4774224" cy="2208553"/>
          </a:xfrm>
          <a:prstGeom prst="rect">
            <a:avLst/>
          </a:prstGeom>
          <a:noFill/>
        </p:spPr>
        <p:txBody>
          <a:bodyPr wrap="square" rtlCol="0">
            <a:spAutoFit/>
          </a:bodyPr>
          <a:lstStyle/>
          <a:p>
            <a:pPr marL="742950" lvl="1" indent="-228600">
              <a:lnSpc>
                <a:spcPct val="150000"/>
              </a:lnSpc>
              <a:spcAft>
                <a:spcPts val="600"/>
              </a:spcAft>
              <a:buFont typeface="Arial" panose="020B0604020202020204" pitchFamily="34" charset="0"/>
              <a:buChar char="•"/>
            </a:pPr>
            <a:r>
              <a:rPr lang="en-US" sz="1600" dirty="0" err="1"/>
              <a:t>Intertopic</a:t>
            </a:r>
            <a:r>
              <a:rPr lang="en-US" sz="1600" dirty="0"/>
              <a:t> Distance Map</a:t>
            </a:r>
          </a:p>
          <a:p>
            <a:pPr marL="742950" lvl="1" indent="-228600">
              <a:lnSpc>
                <a:spcPct val="150000"/>
              </a:lnSpc>
              <a:spcAft>
                <a:spcPts val="600"/>
              </a:spcAft>
              <a:buFont typeface="Arial" panose="020B0604020202020204" pitchFamily="34" charset="0"/>
              <a:buChar char="•"/>
            </a:pPr>
            <a:r>
              <a:rPr lang="en-US" sz="1600" dirty="0"/>
              <a:t>Marginal Topic Distribution</a:t>
            </a:r>
          </a:p>
          <a:p>
            <a:pPr marL="742950" lvl="1" indent="-228600">
              <a:lnSpc>
                <a:spcPct val="150000"/>
              </a:lnSpc>
              <a:spcAft>
                <a:spcPts val="600"/>
              </a:spcAft>
              <a:buFont typeface="Arial" panose="020B0604020202020204" pitchFamily="34" charset="0"/>
              <a:buChar char="•"/>
            </a:pPr>
            <a:r>
              <a:rPr lang="en-US" sz="1600" dirty="0"/>
              <a:t>Overall Term Frequency</a:t>
            </a:r>
          </a:p>
          <a:p>
            <a:pPr marL="742950" lvl="1" indent="-228600">
              <a:lnSpc>
                <a:spcPct val="150000"/>
              </a:lnSpc>
              <a:spcAft>
                <a:spcPts val="600"/>
              </a:spcAft>
              <a:buFont typeface="Arial" panose="020B0604020202020204" pitchFamily="34" charset="0"/>
              <a:buChar char="•"/>
            </a:pPr>
            <a:r>
              <a:rPr lang="en-US" sz="1600" dirty="0"/>
              <a:t>Top Salient Terms</a:t>
            </a:r>
          </a:p>
          <a:p>
            <a:pPr marL="742950" lvl="1" indent="-228600">
              <a:lnSpc>
                <a:spcPct val="150000"/>
              </a:lnSpc>
              <a:spcAft>
                <a:spcPts val="600"/>
              </a:spcAft>
              <a:buFont typeface="Arial" panose="020B0604020202020204" pitchFamily="34" charset="0"/>
              <a:buChar char="•"/>
            </a:pPr>
            <a:r>
              <a:rPr lang="en-US" sz="1600" dirty="0"/>
              <a:t>Lambda Metric (Λ)</a:t>
            </a:r>
          </a:p>
        </p:txBody>
      </p:sp>
    </p:spTree>
    <p:extLst>
      <p:ext uri="{BB962C8B-B14F-4D97-AF65-F5344CB8AC3E}">
        <p14:creationId xmlns:p14="http://schemas.microsoft.com/office/powerpoint/2010/main" val="76666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2E1CBA5-51A0-4D58-8337-9CC0CD026624}"/>
              </a:ext>
            </a:extLst>
          </p:cNvPr>
          <p:cNvGraphicFramePr>
            <a:graphicFrameLocks noGrp="1"/>
          </p:cNvGraphicFramePr>
          <p:nvPr>
            <p:extLst>
              <p:ext uri="{D42A27DB-BD31-4B8C-83A1-F6EECF244321}">
                <p14:modId xmlns:p14="http://schemas.microsoft.com/office/powerpoint/2010/main" val="3224295088"/>
              </p:ext>
            </p:extLst>
          </p:nvPr>
        </p:nvGraphicFramePr>
        <p:xfrm>
          <a:off x="1525478" y="1602764"/>
          <a:ext cx="9141044" cy="2524666"/>
        </p:xfrm>
        <a:graphic>
          <a:graphicData uri="http://schemas.openxmlformats.org/drawingml/2006/table">
            <a:tbl>
              <a:tblPr firstRow="1" bandRow="1">
                <a:tableStyleId>{93296810-A885-4BE3-A3E7-6D5BEEA58F35}</a:tableStyleId>
              </a:tblPr>
              <a:tblGrid>
                <a:gridCol w="4557584">
                  <a:extLst>
                    <a:ext uri="{9D8B030D-6E8A-4147-A177-3AD203B41FA5}">
                      <a16:colId xmlns:a16="http://schemas.microsoft.com/office/drawing/2014/main" val="1493874491"/>
                    </a:ext>
                  </a:extLst>
                </a:gridCol>
                <a:gridCol w="4583460">
                  <a:extLst>
                    <a:ext uri="{9D8B030D-6E8A-4147-A177-3AD203B41FA5}">
                      <a16:colId xmlns:a16="http://schemas.microsoft.com/office/drawing/2014/main" val="745082856"/>
                    </a:ext>
                  </a:extLst>
                </a:gridCol>
              </a:tblGrid>
              <a:tr h="465458">
                <a:tc>
                  <a:txBody>
                    <a:bodyPr/>
                    <a:lstStyle/>
                    <a:p>
                      <a:pPr algn="ctr"/>
                      <a:r>
                        <a:rPr lang="en-US" sz="1200" cap="all" spc="150" dirty="0"/>
                        <a:t>Topics</a:t>
                      </a:r>
                      <a:endParaRPr lang="en-US" sz="1200" b="0" cap="all" spc="150" dirty="0">
                        <a:solidFill>
                          <a:schemeClr val="lt1"/>
                        </a:solidFill>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425150">
                <a:tc>
                  <a:txBody>
                    <a:bodyPr/>
                    <a:lstStyle/>
                    <a:p>
                      <a:pPr algn="l"/>
                      <a:r>
                        <a:rPr lang="en-US" sz="1000" dirty="0"/>
                        <a:t>Topic 1 (19.7%)</a:t>
                      </a:r>
                    </a:p>
                    <a:p>
                      <a:pPr algn="l"/>
                      <a:r>
                        <a:rPr lang="en-US" sz="1000" dirty="0"/>
                        <a:t>Benefit, life, pay, work, nice, balance, people</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"This is one of the best places I’ve worked as far as </a:t>
                      </a:r>
                      <a:r>
                        <a:rPr lang="en-US" sz="1000" kern="1200" cap="none" spc="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work-life balance</a:t>
                      </a:r>
                      <a:r>
                        <a:rPr lang="en-US" sz="1000" kern="1200" cap="none" spc="0" dirty="0">
                          <a:solidFill>
                            <a:schemeClr val="dk1"/>
                          </a:solidFill>
                          <a:latin typeface="+mn-lt"/>
                          <a:ea typeface="+mn-ea"/>
                          <a:cs typeface="+mn-cs"/>
                        </a:rPr>
                        <a:t> goes"</a:t>
                      </a:r>
                    </a:p>
                  </a:txBody>
                  <a:tcPr marL="105001" marR="105001" marT="105001" marB="105001"/>
                </a:tc>
                <a:extLst>
                  <a:ext uri="{0D108BD9-81ED-4DB2-BD59-A6C34878D82A}">
                    <a16:rowId xmlns:a16="http://schemas.microsoft.com/office/drawing/2014/main" val="1789438648"/>
                  </a:ext>
                </a:extLst>
              </a:tr>
              <a:tr h="465152">
                <a:tc>
                  <a:txBody>
                    <a:bodyPr/>
                    <a:lstStyle/>
                    <a:p>
                      <a:r>
                        <a:rPr lang="en-US" sz="1000" dirty="0"/>
                        <a:t>Topic 2 (19.5%)</a:t>
                      </a:r>
                    </a:p>
                    <a:p>
                      <a:r>
                        <a:rPr lang="en-US" sz="1000" dirty="0"/>
                        <a:t>Appreciation, work, employee, flexible, day</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"Friday Happy hours were nice, there were some perks like </a:t>
                      </a:r>
                      <a:r>
                        <a:rPr lang="en-US" sz="1000" kern="1200" cap="none" spc="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Employee Appreciation</a:t>
                      </a:r>
                      <a:r>
                        <a:rPr lang="en-US" sz="1000" kern="1200" cap="none" spc="0" dirty="0">
                          <a:solidFill>
                            <a:schemeClr val="dk1"/>
                          </a:solidFill>
                          <a:latin typeface="+mn-lt"/>
                          <a:ea typeface="+mn-ea"/>
                          <a:cs typeface="+mn-cs"/>
                        </a:rPr>
                        <a:t> Month and Holiday parties" </a:t>
                      </a:r>
                    </a:p>
                  </a:txBody>
                  <a:tcPr marL="105001" marR="105001" marT="105001" marB="105001"/>
                </a:tc>
                <a:extLst>
                  <a:ext uri="{0D108BD9-81ED-4DB2-BD59-A6C34878D82A}">
                    <a16:rowId xmlns:a16="http://schemas.microsoft.com/office/drawing/2014/main" val="3154525922"/>
                  </a:ext>
                </a:extLst>
              </a:tr>
              <a:tr h="443510">
                <a:tc>
                  <a:txBody>
                    <a:bodyPr/>
                    <a:lstStyle/>
                    <a:p>
                      <a:r>
                        <a:rPr lang="en-US" sz="1000" dirty="0"/>
                        <a:t>Topic 3 (13.1%)</a:t>
                      </a:r>
                    </a:p>
                    <a:p>
                      <a:r>
                        <a:rPr lang="en-US" sz="1000" dirty="0"/>
                        <a:t>Happy, hard, supplier, hour, lot</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"Many large company activities/ events with weekly </a:t>
                      </a:r>
                      <a:r>
                        <a:rPr lang="en-US" sz="1000" kern="1200" cap="none" spc="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happy hours</a:t>
                      </a:r>
                      <a:r>
                        <a:rPr lang="en-US" sz="1000" kern="1200" cap="none" spc="0" dirty="0">
                          <a:solidFill>
                            <a:schemeClr val="dk1"/>
                          </a:solidFill>
                          <a:latin typeface="+mn-lt"/>
                          <a:ea typeface="+mn-ea"/>
                          <a:cs typeface="+mn-cs"/>
                        </a:rPr>
                        <a:t> in the office"</a:t>
                      </a:r>
                    </a:p>
                  </a:txBody>
                  <a:tcPr marL="105001" marR="105001" marT="105001" marB="105001"/>
                </a:tc>
                <a:extLst>
                  <a:ext uri="{0D108BD9-81ED-4DB2-BD59-A6C34878D82A}">
                    <a16:rowId xmlns:a16="http://schemas.microsoft.com/office/drawing/2014/main" val="2358139339"/>
                  </a:ext>
                </a:extLst>
              </a:tr>
              <a:tr h="432141">
                <a:tc>
                  <a:txBody>
                    <a:bodyPr/>
                    <a:lstStyle/>
                    <a:p>
                      <a:r>
                        <a:rPr lang="en-US" sz="1000" dirty="0"/>
                        <a:t>Topic 4 (11.4%)</a:t>
                      </a:r>
                    </a:p>
                    <a:p>
                      <a:r>
                        <a:rPr lang="en-US" sz="1000" dirty="0"/>
                        <a:t>Environment, great, group, client</a:t>
                      </a:r>
                    </a:p>
                  </a:txBody>
                  <a:tcPr marL="105001" marR="105001" marT="105001" marB="105001"/>
                </a:tc>
                <a:tc>
                  <a:txBody>
                    <a:bodyPr/>
                    <a:lstStyle/>
                    <a:p>
                      <a:r>
                        <a:rPr lang="en-US" sz="1000" kern="1200" cap="none" spc="0" dirty="0">
                          <a:solidFill>
                            <a:schemeClr val="dk1"/>
                          </a:solidFill>
                          <a:latin typeface="+mn-lt"/>
                          <a:ea typeface="+mn-ea"/>
                          <a:cs typeface="+mn-cs"/>
                        </a:rPr>
                        <a:t>"Continued focus on working with our </a:t>
                      </a:r>
                      <a:r>
                        <a:rPr lang="en-US" sz="1000" kern="1200" cap="none" spc="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great clients</a:t>
                      </a:r>
                      <a:r>
                        <a:rPr lang="en-US" sz="1000" kern="1200" cap="none" spc="0" dirty="0">
                          <a:solidFill>
                            <a:schemeClr val="dk1"/>
                          </a:solidFill>
                          <a:latin typeface="+mn-lt"/>
                          <a:ea typeface="+mn-ea"/>
                          <a:cs typeface="+mn-cs"/>
                        </a:rPr>
                        <a:t>"</a:t>
                      </a:r>
                    </a:p>
                  </a:txBody>
                  <a:tcPr marL="105001" marR="105001" marT="105001" marB="105001"/>
                </a:tc>
                <a:extLst>
                  <a:ext uri="{0D108BD9-81ED-4DB2-BD59-A6C34878D82A}">
                    <a16:rowId xmlns:a16="http://schemas.microsoft.com/office/drawing/2014/main" val="3777078146"/>
                  </a:ext>
                </a:extLst>
              </a:tr>
            </a:tbl>
          </a:graphicData>
        </a:graphic>
      </p:graphicFrame>
      <p:sp>
        <p:nvSpPr>
          <p:cNvPr id="5" name="Title 1">
            <a:extLst>
              <a:ext uri="{FF2B5EF4-FFF2-40B4-BE49-F238E27FC236}">
                <a16:creationId xmlns:a16="http://schemas.microsoft.com/office/drawing/2014/main" id="{B3B0E914-7373-4D8D-8B98-8EA201298624}"/>
              </a:ext>
            </a:extLst>
          </p:cNvPr>
          <p:cNvSpPr txBox="1">
            <a:spLocks/>
          </p:cNvSpPr>
          <p:nvPr/>
        </p:nvSpPr>
        <p:spPr>
          <a:xfrm>
            <a:off x="960729" y="2772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Pros comments</a:t>
            </a:r>
          </a:p>
        </p:txBody>
      </p:sp>
    </p:spTree>
    <p:extLst>
      <p:ext uri="{BB962C8B-B14F-4D97-AF65-F5344CB8AC3E}">
        <p14:creationId xmlns:p14="http://schemas.microsoft.com/office/powerpoint/2010/main" val="2175209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DCEDA5D-58F8-4396-9748-D24722E8667F}"/>
              </a:ext>
            </a:extLst>
          </p:cNvPr>
          <p:cNvGraphicFramePr>
            <a:graphicFrameLocks noGrp="1"/>
          </p:cNvGraphicFramePr>
          <p:nvPr>
            <p:extLst>
              <p:ext uri="{D42A27DB-BD31-4B8C-83A1-F6EECF244321}">
                <p14:modId xmlns:p14="http://schemas.microsoft.com/office/powerpoint/2010/main" val="650052508"/>
              </p:ext>
            </p:extLst>
          </p:nvPr>
        </p:nvGraphicFramePr>
        <p:xfrm>
          <a:off x="1853513" y="1606329"/>
          <a:ext cx="8697255" cy="1615380"/>
        </p:xfrm>
        <a:graphic>
          <a:graphicData uri="http://schemas.openxmlformats.org/drawingml/2006/table">
            <a:tbl>
              <a:tblPr firstRow="1" bandRow="1">
                <a:tableStyleId>{93296810-A885-4BE3-A3E7-6D5BEEA58F35}</a:tableStyleId>
              </a:tblPr>
              <a:tblGrid>
                <a:gridCol w="4444544">
                  <a:extLst>
                    <a:ext uri="{9D8B030D-6E8A-4147-A177-3AD203B41FA5}">
                      <a16:colId xmlns:a16="http://schemas.microsoft.com/office/drawing/2014/main" val="1493874491"/>
                    </a:ext>
                  </a:extLst>
                </a:gridCol>
                <a:gridCol w="4252711">
                  <a:extLst>
                    <a:ext uri="{9D8B030D-6E8A-4147-A177-3AD203B41FA5}">
                      <a16:colId xmlns:a16="http://schemas.microsoft.com/office/drawing/2014/main" val="745082856"/>
                    </a:ext>
                  </a:extLst>
                </a:gridCol>
              </a:tblGrid>
              <a:tr h="545673">
                <a:tc>
                  <a:txBody>
                    <a:bodyPr/>
                    <a:lstStyle/>
                    <a:p>
                      <a:pPr algn="ctr"/>
                      <a:r>
                        <a:rPr lang="en-US" sz="1200" kern="1200" cap="all" spc="150" dirty="0"/>
                        <a:t>Topics</a:t>
                      </a:r>
                      <a:endParaRPr lang="en-US" sz="1200" b="1" kern="1200" cap="all" spc="150" dirty="0">
                        <a:solidFill>
                          <a:schemeClr val="lt1"/>
                        </a:solidFill>
                        <a:latin typeface="+mn-lt"/>
                        <a:ea typeface="+mn-ea"/>
                        <a:cs typeface="+mn-cs"/>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554905">
                <a:tc>
                  <a:txBody>
                    <a:bodyPr/>
                    <a:lstStyle/>
                    <a:p>
                      <a:r>
                        <a:rPr lang="en-US" sz="1000" dirty="0"/>
                        <a:t>Topic 1 (90%):</a:t>
                      </a:r>
                    </a:p>
                    <a:p>
                      <a:r>
                        <a:rPr lang="en-US" sz="1000" dirty="0"/>
                        <a:t> Work, life, pay, company, balance, employee,, year.</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000" dirty="0"/>
                      </a:br>
                      <a:r>
                        <a:rPr lang="en-US" sz="1000" kern="1200" dirty="0">
                          <a:solidFill>
                            <a:schemeClr val="dk1"/>
                          </a:solidFill>
                          <a:latin typeface="+mn-lt"/>
                          <a:ea typeface="+mn-ea"/>
                          <a:cs typeface="+mn-cs"/>
                        </a:rPr>
                        <a:t>"Mostly the fact that </a:t>
                      </a:r>
                      <a:r>
                        <a:rPr lang="en-US" sz="10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work/life balance</a:t>
                      </a:r>
                      <a:r>
                        <a:rPr lang="en-US" sz="1000" kern="1200" dirty="0">
                          <a:solidFill>
                            <a:schemeClr val="dk1"/>
                          </a:solidFill>
                          <a:latin typeface="+mn-lt"/>
                          <a:ea typeface="+mn-ea"/>
                          <a:cs typeface="+mn-cs"/>
                        </a:rPr>
                        <a:t> doesn’t exist here"</a:t>
                      </a:r>
                    </a:p>
                  </a:txBody>
                  <a:tcPr marL="105001" marR="105001" marT="105001" marB="105001"/>
                </a:tc>
                <a:extLst>
                  <a:ext uri="{0D108BD9-81ED-4DB2-BD59-A6C34878D82A}">
                    <a16:rowId xmlns:a16="http://schemas.microsoft.com/office/drawing/2014/main" val="1789438648"/>
                  </a:ext>
                </a:extLst>
              </a:tr>
              <a:tr h="439152">
                <a:tc>
                  <a:txBody>
                    <a:bodyPr/>
                    <a:lstStyle/>
                    <a:p>
                      <a:r>
                        <a:rPr lang="en-US" sz="1000" dirty="0"/>
                        <a:t>Topic 2 (10%) :</a:t>
                      </a:r>
                    </a:p>
                    <a:p>
                      <a:r>
                        <a:rPr lang="en-US" sz="1000" dirty="0"/>
                        <a:t> Much,, stop, heavy, management,, upper.  </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a:t>
                      </a:r>
                      <a:r>
                        <a:rPr lang="en-US" sz="1000"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Upper management</a:t>
                      </a:r>
                      <a:r>
                        <a:rPr lang="en-US" sz="1000" kern="1200" dirty="0">
                          <a:solidFill>
                            <a:schemeClr val="dk1"/>
                          </a:solidFill>
                          <a:latin typeface="+mn-lt"/>
                          <a:ea typeface="+mn-ea"/>
                          <a:cs typeface="+mn-cs"/>
                        </a:rPr>
                        <a:t> makes empty promises to hire more people for TPM"</a:t>
                      </a:r>
                    </a:p>
                  </a:txBody>
                  <a:tcPr marL="105001" marR="105001" marT="105001" marB="105001"/>
                </a:tc>
                <a:extLst>
                  <a:ext uri="{0D108BD9-81ED-4DB2-BD59-A6C34878D82A}">
                    <a16:rowId xmlns:a16="http://schemas.microsoft.com/office/drawing/2014/main" val="3154525922"/>
                  </a:ext>
                </a:extLst>
              </a:tr>
            </a:tbl>
          </a:graphicData>
        </a:graphic>
      </p:graphicFrame>
      <p:sp>
        <p:nvSpPr>
          <p:cNvPr id="5" name="Title 1">
            <a:extLst>
              <a:ext uri="{FF2B5EF4-FFF2-40B4-BE49-F238E27FC236}">
                <a16:creationId xmlns:a16="http://schemas.microsoft.com/office/drawing/2014/main" id="{5BA41F9C-6C1B-4E44-8013-1291D246AAFD}"/>
              </a:ext>
            </a:extLst>
          </p:cNvPr>
          <p:cNvSpPr txBox="1">
            <a:spLocks/>
          </p:cNvSpPr>
          <p:nvPr/>
        </p:nvSpPr>
        <p:spPr>
          <a:xfrm>
            <a:off x="944341" y="2807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Cons comments</a:t>
            </a:r>
          </a:p>
        </p:txBody>
      </p:sp>
    </p:spTree>
    <p:extLst>
      <p:ext uri="{BB962C8B-B14F-4D97-AF65-F5344CB8AC3E}">
        <p14:creationId xmlns:p14="http://schemas.microsoft.com/office/powerpoint/2010/main" val="9351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82E1CBA5-51A0-4D58-8337-9CC0CD026624}"/>
              </a:ext>
            </a:extLst>
          </p:cNvPr>
          <p:cNvGraphicFramePr>
            <a:graphicFrameLocks noGrp="1"/>
          </p:cNvGraphicFramePr>
          <p:nvPr>
            <p:extLst>
              <p:ext uri="{D42A27DB-BD31-4B8C-83A1-F6EECF244321}">
                <p14:modId xmlns:p14="http://schemas.microsoft.com/office/powerpoint/2010/main" val="101043594"/>
              </p:ext>
            </p:extLst>
          </p:nvPr>
        </p:nvGraphicFramePr>
        <p:xfrm>
          <a:off x="1859913" y="1823252"/>
          <a:ext cx="8523802" cy="2756890"/>
        </p:xfrm>
        <a:graphic>
          <a:graphicData uri="http://schemas.openxmlformats.org/drawingml/2006/table">
            <a:tbl>
              <a:tblPr firstRow="1" bandRow="1">
                <a:tableStyleId>{93296810-A885-4BE3-A3E7-6D5BEEA58F35}</a:tableStyleId>
              </a:tblPr>
              <a:tblGrid>
                <a:gridCol w="3873067">
                  <a:extLst>
                    <a:ext uri="{9D8B030D-6E8A-4147-A177-3AD203B41FA5}">
                      <a16:colId xmlns:a16="http://schemas.microsoft.com/office/drawing/2014/main" val="1493874491"/>
                    </a:ext>
                  </a:extLst>
                </a:gridCol>
                <a:gridCol w="4650735">
                  <a:extLst>
                    <a:ext uri="{9D8B030D-6E8A-4147-A177-3AD203B41FA5}">
                      <a16:colId xmlns:a16="http://schemas.microsoft.com/office/drawing/2014/main" val="745082856"/>
                    </a:ext>
                  </a:extLst>
                </a:gridCol>
              </a:tblGrid>
              <a:tr h="322071">
                <a:tc>
                  <a:txBody>
                    <a:bodyPr/>
                    <a:lstStyle/>
                    <a:p>
                      <a:pPr algn="ctr"/>
                      <a:r>
                        <a:rPr lang="en-US" sz="1200" cap="all" spc="150" dirty="0"/>
                        <a:t>Topics</a:t>
                      </a:r>
                      <a:endParaRPr lang="en-US" sz="1200" b="0" cap="all" spc="150" dirty="0">
                        <a:solidFill>
                          <a:schemeClr val="lt1"/>
                        </a:solidFill>
                      </a:endParaRPr>
                    </a:p>
                  </a:txBody>
                  <a:tcPr marL="105001" marR="105001" marT="105001" marB="105001"/>
                </a:tc>
                <a:tc>
                  <a:txBody>
                    <a:bodyPr/>
                    <a:lstStyle/>
                    <a:p>
                      <a:pPr algn="ctr"/>
                      <a:r>
                        <a:rPr lang="en-US" sz="1200" cap="all" spc="150" dirty="0"/>
                        <a:t>Reviews</a:t>
                      </a:r>
                      <a:endParaRPr lang="en-US" sz="1200" b="0" cap="all" spc="150" dirty="0">
                        <a:solidFill>
                          <a:schemeClr val="lt1"/>
                        </a:solidFill>
                      </a:endParaRPr>
                    </a:p>
                  </a:txBody>
                  <a:tcPr marL="105001" marR="105001" marT="105001" marB="105001"/>
                </a:tc>
                <a:extLst>
                  <a:ext uri="{0D108BD9-81ED-4DB2-BD59-A6C34878D82A}">
                    <a16:rowId xmlns:a16="http://schemas.microsoft.com/office/drawing/2014/main" val="4200364517"/>
                  </a:ext>
                </a:extLst>
              </a:tr>
              <a:tr h="519101">
                <a:tc>
                  <a:txBody>
                    <a:bodyPr/>
                    <a:lstStyle/>
                    <a:p>
                      <a:pPr algn="l"/>
                      <a:r>
                        <a:rPr lang="en-US" sz="1000" cap="none" spc="0" dirty="0"/>
                        <a:t>Topic 1 (19.6%)</a:t>
                      </a:r>
                    </a:p>
                    <a:p>
                      <a:pPr algn="l"/>
                      <a:r>
                        <a:rPr lang="en-US" sz="1000" cap="none" spc="0" dirty="0"/>
                        <a:t>Everyone, commission, team, </a:t>
                      </a:r>
                      <a:r>
                        <a:rPr lang="en-US" sz="1000" cap="none" spc="0" dirty="0" err="1"/>
                        <a:t>accounts,opportunities</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“Please continue the regular updates from our new CEO and Leadership Team on new happenings at </a:t>
                      </a:r>
                      <a:r>
                        <a:rPr lang="en-US" sz="1000" kern="1200" cap="none" spc="0" dirty="0" err="1">
                          <a:solidFill>
                            <a:schemeClr val="dk1"/>
                          </a:solidFill>
                          <a:latin typeface="+mn-lt"/>
                          <a:ea typeface="+mn-ea"/>
                          <a:cs typeface="+mn-cs"/>
                        </a:rPr>
                        <a:t>Ansira</a:t>
                      </a:r>
                      <a:r>
                        <a:rPr lang="en-US" sz="1000" kern="1200" cap="none" spc="0" dirty="0">
                          <a:solidFill>
                            <a:schemeClr val="dk1"/>
                          </a:solidFill>
                          <a:latin typeface="+mn-lt"/>
                          <a:ea typeface="+mn-ea"/>
                          <a:cs typeface="+mn-cs"/>
                        </a:rPr>
                        <a:t>. We want to know more about new accounts we are winning and new opportunities for me and my team to advance in.”</a:t>
                      </a:r>
                    </a:p>
                  </a:txBody>
                  <a:tcPr marL="105001" marR="105001" marT="105001" marB="105001"/>
                </a:tc>
                <a:extLst>
                  <a:ext uri="{0D108BD9-81ED-4DB2-BD59-A6C34878D82A}">
                    <a16:rowId xmlns:a16="http://schemas.microsoft.com/office/drawing/2014/main" val="1789438648"/>
                  </a:ext>
                </a:extLst>
              </a:tr>
              <a:tr h="0">
                <a:tc>
                  <a:txBody>
                    <a:bodyPr/>
                    <a:lstStyle/>
                    <a:p>
                      <a:r>
                        <a:rPr lang="en-US" sz="1000" cap="none" spc="0" dirty="0"/>
                        <a:t>Topic 2 (13.6%)</a:t>
                      </a:r>
                    </a:p>
                    <a:p>
                      <a:r>
                        <a:rPr lang="en-US" sz="1000" cap="none" spc="0" dirty="0"/>
                        <a:t>Communicate, employees, levels, positive, product</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“Keep communicating with employees at all levels. Employees see positive changes happening. They are excited and eager to be a part of it. Find ways to keep them engaged and productive.”</a:t>
                      </a:r>
                    </a:p>
                  </a:txBody>
                  <a:tcPr marL="105001" marR="105001" marT="105001" marB="105001"/>
                </a:tc>
                <a:extLst>
                  <a:ext uri="{0D108BD9-81ED-4DB2-BD59-A6C34878D82A}">
                    <a16:rowId xmlns:a16="http://schemas.microsoft.com/office/drawing/2014/main" val="3154525922"/>
                  </a:ext>
                </a:extLst>
              </a:tr>
              <a:tr h="494751">
                <a:tc>
                  <a:txBody>
                    <a:bodyPr/>
                    <a:lstStyle/>
                    <a:p>
                      <a:r>
                        <a:rPr lang="en-US" sz="1000" kern="1200" cap="none" spc="0" dirty="0">
                          <a:solidFill>
                            <a:schemeClr val="dk1"/>
                          </a:solidFill>
                          <a:latin typeface="+mn-lt"/>
                          <a:ea typeface="+mn-ea"/>
                          <a:cs typeface="+mn-cs"/>
                        </a:rPr>
                        <a:t>Topic 3 (12%)</a:t>
                      </a:r>
                    </a:p>
                    <a:p>
                      <a:r>
                        <a:rPr lang="en-US" sz="1000" kern="1200" cap="none" spc="0" dirty="0">
                          <a:solidFill>
                            <a:schemeClr val="dk1"/>
                          </a:solidFill>
                          <a:latin typeface="+mn-lt"/>
                          <a:ea typeface="+mn-ea"/>
                          <a:cs typeface="+mn-cs"/>
                        </a:rPr>
                        <a:t>Invest, skills, time</a:t>
                      </a: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 Invest in your people. Actually allocate time for your employees to work on their bettering their skills.”</a:t>
                      </a:r>
                    </a:p>
                  </a:txBody>
                  <a:tcPr marL="105001" marR="105001" marT="105001" marB="105001"/>
                </a:tc>
                <a:extLst>
                  <a:ext uri="{0D108BD9-81ED-4DB2-BD59-A6C34878D82A}">
                    <a16:rowId xmlns:a16="http://schemas.microsoft.com/office/drawing/2014/main" val="2358139339"/>
                  </a:ext>
                </a:extLst>
              </a:tr>
              <a:tr h="503729">
                <a:tc>
                  <a:txBody>
                    <a:bodyPr/>
                    <a:lstStyle/>
                    <a:p>
                      <a:r>
                        <a:rPr lang="en-US" sz="1000" cap="none" spc="0" dirty="0"/>
                        <a:t>Topic 4 (11%)</a:t>
                      </a:r>
                    </a:p>
                    <a:p>
                      <a:r>
                        <a:rPr lang="en-US" sz="1000" cap="none" spc="0" dirty="0"/>
                        <a:t>Field, </a:t>
                      </a:r>
                      <a:r>
                        <a:rPr lang="en-US" sz="1000" cap="none" spc="0" dirty="0" err="1"/>
                        <a:t>Ansira</a:t>
                      </a:r>
                      <a:r>
                        <a:rPr lang="en-US" sz="1000" cap="none" spc="0" dirty="0"/>
                        <a:t>, everyone, treat</a:t>
                      </a:r>
                      <a:endParaRPr lang="en-US" sz="1000" cap="none" spc="0" dirty="0">
                        <a:solidFill>
                          <a:schemeClr val="tx1"/>
                        </a:solidFill>
                      </a:endParaRPr>
                    </a:p>
                  </a:txBody>
                  <a:tcPr marL="105001" marR="105001" marT="105001" marB="10500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cap="none" spc="0" dirty="0">
                          <a:solidFill>
                            <a:schemeClr val="dk1"/>
                          </a:solidFill>
                          <a:latin typeface="+mn-lt"/>
                          <a:ea typeface="+mn-ea"/>
                          <a:cs typeface="+mn-cs"/>
                        </a:rPr>
                        <a:t>“This is pointless field for this company. They’re all knowing at </a:t>
                      </a:r>
                      <a:r>
                        <a:rPr lang="en-US" sz="1000" kern="1200" cap="none" spc="0" dirty="0" err="1">
                          <a:solidFill>
                            <a:schemeClr val="dk1"/>
                          </a:solidFill>
                          <a:latin typeface="+mn-lt"/>
                          <a:ea typeface="+mn-ea"/>
                          <a:cs typeface="+mn-cs"/>
                        </a:rPr>
                        <a:t>Ansira</a:t>
                      </a:r>
                      <a:r>
                        <a:rPr lang="en-US" sz="1000" kern="1200" cap="none" spc="0" dirty="0">
                          <a:solidFill>
                            <a:schemeClr val="dk1"/>
                          </a:solidFill>
                          <a:latin typeface="+mn-lt"/>
                          <a:ea typeface="+mn-ea"/>
                          <a:cs typeface="+mn-cs"/>
                        </a:rPr>
                        <a:t> and everyone they hire is treated like a half-wit. “</a:t>
                      </a:r>
                    </a:p>
                  </a:txBody>
                  <a:tcPr marL="105001" marR="105001" marT="105001" marB="105001"/>
                </a:tc>
                <a:extLst>
                  <a:ext uri="{0D108BD9-81ED-4DB2-BD59-A6C34878D82A}">
                    <a16:rowId xmlns:a16="http://schemas.microsoft.com/office/drawing/2014/main" val="3777078146"/>
                  </a:ext>
                </a:extLst>
              </a:tr>
            </a:tbl>
          </a:graphicData>
        </a:graphic>
      </p:graphicFrame>
      <p:sp>
        <p:nvSpPr>
          <p:cNvPr id="5" name="Title 1">
            <a:extLst>
              <a:ext uri="{FF2B5EF4-FFF2-40B4-BE49-F238E27FC236}">
                <a16:creationId xmlns:a16="http://schemas.microsoft.com/office/drawing/2014/main" id="{816005D4-F6E8-4F61-A6B4-5145CDB10B91}"/>
              </a:ext>
            </a:extLst>
          </p:cNvPr>
          <p:cNvSpPr txBox="1">
            <a:spLocks/>
          </p:cNvSpPr>
          <p:nvPr/>
        </p:nvSpPr>
        <p:spPr>
          <a:xfrm>
            <a:off x="864014" y="2120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Advice to Management</a:t>
            </a:r>
          </a:p>
        </p:txBody>
      </p:sp>
    </p:spTree>
    <p:extLst>
      <p:ext uri="{BB962C8B-B14F-4D97-AF65-F5344CB8AC3E}">
        <p14:creationId xmlns:p14="http://schemas.microsoft.com/office/powerpoint/2010/main" val="1192808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D5BC71-9437-8D41-9080-708F76A8139D}"/>
              </a:ext>
            </a:extLst>
          </p:cNvPr>
          <p:cNvSpPr>
            <a:spLocks noGrp="1"/>
          </p:cNvSpPr>
          <p:nvPr>
            <p:ph type="title"/>
          </p:nvPr>
        </p:nvSpPr>
        <p:spPr>
          <a:xfrm>
            <a:off x="500682" y="213880"/>
            <a:ext cx="10515600" cy="1325563"/>
          </a:xfrm>
        </p:spPr>
        <p:txBody>
          <a:bodyPr>
            <a:normAutofit/>
          </a:bodyPr>
          <a:lstStyle/>
          <a:p>
            <a:r>
              <a:rPr lang="en-US" sz="6000" dirty="0"/>
              <a:t>Appendix</a:t>
            </a:r>
          </a:p>
        </p:txBody>
      </p:sp>
      <p:pic>
        <p:nvPicPr>
          <p:cNvPr id="4" name="Content Placeholder 3">
            <a:extLst>
              <a:ext uri="{FF2B5EF4-FFF2-40B4-BE49-F238E27FC236}">
                <a16:creationId xmlns:a16="http://schemas.microsoft.com/office/drawing/2014/main" id="{D95630AB-59A6-423E-BB2C-5E427A7693FC}"/>
              </a:ext>
            </a:extLst>
          </p:cNvPr>
          <p:cNvPicPr>
            <a:picLocks noGrp="1" noChangeAspect="1"/>
          </p:cNvPicPr>
          <p:nvPr>
            <p:ph idx="1"/>
          </p:nvPr>
        </p:nvPicPr>
        <p:blipFill>
          <a:blip r:embed="rId3"/>
          <a:stretch>
            <a:fillRect/>
          </a:stretch>
        </p:blipFill>
        <p:spPr>
          <a:xfrm>
            <a:off x="2744792" y="1539443"/>
            <a:ext cx="7667625" cy="3619500"/>
          </a:xfrm>
          <a:prstGeom prst="rect">
            <a:avLst/>
          </a:prstGeom>
        </p:spPr>
      </p:pic>
      <p:pic>
        <p:nvPicPr>
          <p:cNvPr id="7" name="Picture 6">
            <a:extLst>
              <a:ext uri="{FF2B5EF4-FFF2-40B4-BE49-F238E27FC236}">
                <a16:creationId xmlns:a16="http://schemas.microsoft.com/office/drawing/2014/main" id="{837A364B-83C8-4543-A008-82D37B81D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6195" y="5572897"/>
            <a:ext cx="807545" cy="807545"/>
          </a:xfrm>
          <a:prstGeom prst="rect">
            <a:avLst/>
          </a:prstGeom>
        </p:spPr>
      </p:pic>
    </p:spTree>
    <p:extLst>
      <p:ext uri="{BB962C8B-B14F-4D97-AF65-F5344CB8AC3E}">
        <p14:creationId xmlns:p14="http://schemas.microsoft.com/office/powerpoint/2010/main" val="4150712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E4AF-0598-4C01-BB93-3B735B088F7D}"/>
              </a:ext>
            </a:extLst>
          </p:cNvPr>
          <p:cNvSpPr>
            <a:spLocks noGrp="1"/>
          </p:cNvSpPr>
          <p:nvPr>
            <p:ph type="title"/>
          </p:nvPr>
        </p:nvSpPr>
        <p:spPr>
          <a:xfrm>
            <a:off x="866192" y="2679116"/>
            <a:ext cx="10515600" cy="1325563"/>
          </a:xfrm>
        </p:spPr>
        <p:txBody>
          <a:bodyPr>
            <a:normAutofit/>
          </a:bodyPr>
          <a:lstStyle/>
          <a:p>
            <a:pPr algn="ctr"/>
            <a:r>
              <a:rPr lang="en-US" sz="6000" dirty="0"/>
              <a:t>Q&amp;A</a:t>
            </a:r>
            <a:endParaRPr lang="en-US" sz="7200" dirty="0"/>
          </a:p>
        </p:txBody>
      </p:sp>
    </p:spTree>
    <p:extLst>
      <p:ext uri="{BB962C8B-B14F-4D97-AF65-F5344CB8AC3E}">
        <p14:creationId xmlns:p14="http://schemas.microsoft.com/office/powerpoint/2010/main" val="384515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EEF0-E5B9-4ECD-9AA3-FE23E0F6981E}"/>
              </a:ext>
            </a:extLst>
          </p:cNvPr>
          <p:cNvSpPr>
            <a:spLocks noGrp="1"/>
          </p:cNvSpPr>
          <p:nvPr>
            <p:ph type="title"/>
          </p:nvPr>
        </p:nvSpPr>
        <p:spPr>
          <a:xfrm>
            <a:off x="1233617" y="892302"/>
            <a:ext cx="10515600" cy="1325563"/>
          </a:xfrm>
        </p:spPr>
        <p:txBody>
          <a:bodyPr>
            <a:normAutofit/>
          </a:bodyPr>
          <a:lstStyle/>
          <a:p>
            <a:r>
              <a:rPr lang="en-US" sz="4800" dirty="0"/>
              <a:t>TABLE OF CONTENTS</a:t>
            </a:r>
          </a:p>
        </p:txBody>
      </p:sp>
      <p:graphicFrame>
        <p:nvGraphicFramePr>
          <p:cNvPr id="14" name="Content Placeholder 2">
            <a:extLst>
              <a:ext uri="{FF2B5EF4-FFF2-40B4-BE49-F238E27FC236}">
                <a16:creationId xmlns:a16="http://schemas.microsoft.com/office/drawing/2014/main" id="{1F2C8E8E-B4E3-4BA6-8760-F69023B32224}"/>
              </a:ext>
            </a:extLst>
          </p:cNvPr>
          <p:cNvGraphicFramePr>
            <a:graphicFrameLocks noGrp="1"/>
          </p:cNvGraphicFramePr>
          <p:nvPr>
            <p:ph idx="1"/>
            <p:extLst>
              <p:ext uri="{D42A27DB-BD31-4B8C-83A1-F6EECF244321}">
                <p14:modId xmlns:p14="http://schemas.microsoft.com/office/powerpoint/2010/main" val="1677373667"/>
              </p:ext>
            </p:extLst>
          </p:nvPr>
        </p:nvGraphicFramePr>
        <p:xfrm>
          <a:off x="838200" y="161436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606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20F7-6AC8-4056-AC3B-4933942643FE}"/>
              </a:ext>
            </a:extLst>
          </p:cNvPr>
          <p:cNvSpPr>
            <a:spLocks noGrp="1"/>
          </p:cNvSpPr>
          <p:nvPr>
            <p:ph type="title"/>
          </p:nvPr>
        </p:nvSpPr>
        <p:spPr>
          <a:xfrm>
            <a:off x="719502" y="651119"/>
            <a:ext cx="5052646" cy="918552"/>
          </a:xfrm>
        </p:spPr>
        <p:txBody>
          <a:bodyPr/>
          <a:lstStyle/>
          <a:p>
            <a:pPr algn="ctr"/>
            <a:r>
              <a:rPr lang="en-US" dirty="0"/>
              <a:t>GOALS</a:t>
            </a:r>
          </a:p>
        </p:txBody>
      </p:sp>
      <p:sp>
        <p:nvSpPr>
          <p:cNvPr id="3" name="Content Placeholder 2">
            <a:extLst>
              <a:ext uri="{FF2B5EF4-FFF2-40B4-BE49-F238E27FC236}">
                <a16:creationId xmlns:a16="http://schemas.microsoft.com/office/drawing/2014/main" id="{82A6922D-686C-42E9-B2A4-1621F42F2A3B}"/>
              </a:ext>
            </a:extLst>
          </p:cNvPr>
          <p:cNvSpPr>
            <a:spLocks noGrp="1"/>
          </p:cNvSpPr>
          <p:nvPr>
            <p:ph idx="1"/>
          </p:nvPr>
        </p:nvSpPr>
        <p:spPr>
          <a:xfrm>
            <a:off x="814750" y="1731600"/>
            <a:ext cx="4862150" cy="2611316"/>
          </a:xfrm>
        </p:spPr>
        <p:txBody>
          <a:bodyPr>
            <a:noAutofit/>
          </a:bodyPr>
          <a:lstStyle/>
          <a:p>
            <a:pPr>
              <a:lnSpc>
                <a:spcPct val="170000"/>
              </a:lnSpc>
              <a:spcBef>
                <a:spcPts val="0"/>
              </a:spcBef>
            </a:pPr>
            <a:r>
              <a:rPr lang="en-US" sz="1600" dirty="0"/>
              <a:t>The major tasks are to detect words/phrases, and extract these quality texts from any messy data.</a:t>
            </a:r>
          </a:p>
          <a:p>
            <a:pPr>
              <a:lnSpc>
                <a:spcPct val="170000"/>
              </a:lnSpc>
              <a:spcBef>
                <a:spcPts val="0"/>
              </a:spcBef>
            </a:pPr>
            <a:r>
              <a:rPr lang="en-US" sz="1600" dirty="0"/>
              <a:t>Apply text analysis (Machine Learning) for meaningful patterns from  reviews on Glassdoor. </a:t>
            </a:r>
          </a:p>
          <a:p>
            <a:pPr>
              <a:lnSpc>
                <a:spcPct val="170000"/>
              </a:lnSpc>
              <a:spcBef>
                <a:spcPts val="0"/>
              </a:spcBef>
            </a:pPr>
            <a:r>
              <a:rPr lang="en-US" sz="1600" dirty="0"/>
              <a:t>The relevant benefits are main ideas without having to read large volume of information.</a:t>
            </a:r>
          </a:p>
          <a:p>
            <a:pPr>
              <a:lnSpc>
                <a:spcPct val="170000"/>
              </a:lnSpc>
              <a:spcBef>
                <a:spcPts val="0"/>
              </a:spcBef>
            </a:pPr>
            <a:endParaRPr lang="en-US" sz="1600" dirty="0"/>
          </a:p>
          <a:p>
            <a:pPr>
              <a:lnSpc>
                <a:spcPct val="170000"/>
              </a:lnSpc>
              <a:spcBef>
                <a:spcPts val="0"/>
              </a:spcBef>
            </a:pPr>
            <a:endParaRPr lang="en-US" sz="1600" dirty="0"/>
          </a:p>
          <a:p>
            <a:pPr>
              <a:lnSpc>
                <a:spcPct val="170000"/>
              </a:lnSpc>
              <a:spcBef>
                <a:spcPts val="0"/>
              </a:spcBef>
            </a:pPr>
            <a:endParaRPr lang="en-US" sz="1600" dirty="0"/>
          </a:p>
          <a:p>
            <a:pPr marL="0" indent="0">
              <a:lnSpc>
                <a:spcPct val="170000"/>
              </a:lnSpc>
              <a:spcBef>
                <a:spcPts val="0"/>
              </a:spcBef>
              <a:buNone/>
            </a:pPr>
            <a:endParaRPr lang="en-US" sz="1600" dirty="0"/>
          </a:p>
          <a:p>
            <a:pPr>
              <a:lnSpc>
                <a:spcPct val="170000"/>
              </a:lnSpc>
              <a:spcBef>
                <a:spcPts val="0"/>
              </a:spcBef>
            </a:pPr>
            <a:endParaRPr lang="en-US" sz="1600" dirty="0"/>
          </a:p>
        </p:txBody>
      </p:sp>
      <p:sp>
        <p:nvSpPr>
          <p:cNvPr id="6" name="Title 1">
            <a:extLst>
              <a:ext uri="{FF2B5EF4-FFF2-40B4-BE49-F238E27FC236}">
                <a16:creationId xmlns:a16="http://schemas.microsoft.com/office/drawing/2014/main" id="{D465A2B7-B01E-4D9E-8F61-86C9A61F173B}"/>
              </a:ext>
            </a:extLst>
          </p:cNvPr>
          <p:cNvSpPr txBox="1">
            <a:spLocks/>
          </p:cNvSpPr>
          <p:nvPr/>
        </p:nvSpPr>
        <p:spPr>
          <a:xfrm>
            <a:off x="6096000" y="651119"/>
            <a:ext cx="5052646" cy="91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SUMMARY</a:t>
            </a:r>
          </a:p>
        </p:txBody>
      </p:sp>
      <p:sp>
        <p:nvSpPr>
          <p:cNvPr id="7" name="Content Placeholder 2">
            <a:extLst>
              <a:ext uri="{FF2B5EF4-FFF2-40B4-BE49-F238E27FC236}">
                <a16:creationId xmlns:a16="http://schemas.microsoft.com/office/drawing/2014/main" id="{C12D2420-F7BD-493D-B761-742AE36EEF33}"/>
              </a:ext>
            </a:extLst>
          </p:cNvPr>
          <p:cNvSpPr txBox="1">
            <a:spLocks/>
          </p:cNvSpPr>
          <p:nvPr/>
        </p:nvSpPr>
        <p:spPr>
          <a:xfrm>
            <a:off x="6515102" y="1731600"/>
            <a:ext cx="4633544" cy="36663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dirty="0"/>
              <a:t>The outcome will be a dynamic visualization of popular words and topics.</a:t>
            </a:r>
          </a:p>
          <a:p>
            <a:pPr>
              <a:lnSpc>
                <a:spcPct val="150000"/>
              </a:lnSpc>
              <a:spcBef>
                <a:spcPts val="0"/>
              </a:spcBef>
            </a:pPr>
            <a:r>
              <a:rPr lang="en-US" sz="1600" dirty="0"/>
              <a:t>Each section of the project will lay out the context for the next step (108 reviews) from 2011.</a:t>
            </a:r>
          </a:p>
          <a:p>
            <a:pPr>
              <a:lnSpc>
                <a:spcPct val="150000"/>
              </a:lnSpc>
              <a:spcBef>
                <a:spcPts val="0"/>
              </a:spcBef>
            </a:pPr>
            <a:r>
              <a:rPr lang="en-US" sz="1600" dirty="0"/>
              <a:t>This project consists of three main parts: exploratory analysis, text preprocessing, and Latent Dirichlet Allocation-topic modeling. </a:t>
            </a:r>
          </a:p>
          <a:p>
            <a:pPr>
              <a:lnSpc>
                <a:spcPct val="150000"/>
              </a:lnSpc>
              <a:spcBef>
                <a:spcPts val="0"/>
              </a:spcBef>
            </a:pPr>
            <a:endParaRPr lang="en-US" sz="1600" dirty="0"/>
          </a:p>
        </p:txBody>
      </p:sp>
    </p:spTree>
    <p:extLst>
      <p:ext uri="{BB962C8B-B14F-4D97-AF65-F5344CB8AC3E}">
        <p14:creationId xmlns:p14="http://schemas.microsoft.com/office/powerpoint/2010/main" val="427206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13F2-3215-465B-BC84-26EE8A924F82}"/>
              </a:ext>
            </a:extLst>
          </p:cNvPr>
          <p:cNvSpPr>
            <a:spLocks noGrp="1"/>
          </p:cNvSpPr>
          <p:nvPr>
            <p:ph type="title"/>
          </p:nvPr>
        </p:nvSpPr>
        <p:spPr>
          <a:xfrm>
            <a:off x="2308575" y="471660"/>
            <a:ext cx="6713140" cy="1344975"/>
          </a:xfrm>
        </p:spPr>
        <p:txBody>
          <a:bodyPr>
            <a:normAutofit/>
          </a:bodyPr>
          <a:lstStyle/>
          <a:p>
            <a:pPr algn="ctr"/>
            <a:r>
              <a:rPr lang="en-US" sz="4000" dirty="0"/>
              <a:t>Phases in Data Analytics</a:t>
            </a:r>
          </a:p>
        </p:txBody>
      </p:sp>
      <p:sp>
        <p:nvSpPr>
          <p:cNvPr id="3" name="Content Placeholder 2">
            <a:extLst>
              <a:ext uri="{FF2B5EF4-FFF2-40B4-BE49-F238E27FC236}">
                <a16:creationId xmlns:a16="http://schemas.microsoft.com/office/drawing/2014/main" id="{77252347-B88B-47F2-B98E-1114A6BCA156}"/>
              </a:ext>
            </a:extLst>
          </p:cNvPr>
          <p:cNvSpPr>
            <a:spLocks noGrp="1"/>
          </p:cNvSpPr>
          <p:nvPr>
            <p:ph idx="1"/>
          </p:nvPr>
        </p:nvSpPr>
        <p:spPr>
          <a:xfrm>
            <a:off x="3326027" y="1858277"/>
            <a:ext cx="5176002" cy="3864738"/>
          </a:xfrm>
        </p:spPr>
        <p:txBody>
          <a:bodyPr>
            <a:noAutofit/>
          </a:bodyPr>
          <a:lstStyle/>
          <a:p>
            <a:pPr marL="0" indent="0">
              <a:buNone/>
            </a:pPr>
            <a:r>
              <a:rPr lang="en-US" sz="1400" dirty="0"/>
              <a:t>       Topic Modeling – What/Why did it happen?</a:t>
            </a:r>
          </a:p>
          <a:p>
            <a:pPr lvl="1"/>
            <a:r>
              <a:rPr lang="en-US" sz="1400" dirty="0"/>
              <a:t>Process comments, surveys, performance reviews, etc.</a:t>
            </a:r>
          </a:p>
          <a:p>
            <a:pPr lvl="1"/>
            <a:r>
              <a:rPr lang="en-US" sz="1400" dirty="0"/>
              <a:t>Diagnose/describe the problems.</a:t>
            </a:r>
          </a:p>
          <a:p>
            <a:pPr lvl="1"/>
            <a:r>
              <a:rPr lang="en-US" sz="1400" dirty="0"/>
              <a:t>Feed text patterns into prediction.</a:t>
            </a:r>
          </a:p>
          <a:p>
            <a:pPr marL="457200" lvl="1" indent="0">
              <a:buNone/>
            </a:pPr>
            <a:endParaRPr lang="en-US" sz="1400" dirty="0"/>
          </a:p>
          <a:p>
            <a:pPr marL="0" indent="0">
              <a:buNone/>
            </a:pPr>
            <a:r>
              <a:rPr lang="en-US" sz="1400" dirty="0"/>
              <a:t>       Predictive Modeling- What will happen?</a:t>
            </a:r>
          </a:p>
          <a:p>
            <a:pPr lvl="1"/>
            <a:r>
              <a:rPr lang="en-US" sz="1400" dirty="0"/>
              <a:t>Classification model is an example.</a:t>
            </a:r>
          </a:p>
          <a:p>
            <a:pPr lvl="1"/>
            <a:r>
              <a:rPr lang="en-US" sz="1400" dirty="0"/>
              <a:t>Assign a predefined label to each interested group.</a:t>
            </a:r>
          </a:p>
          <a:p>
            <a:pPr lvl="1"/>
            <a:r>
              <a:rPr lang="en-US" sz="1400" dirty="0"/>
              <a:t>Recommend the right targets for adjustment.</a:t>
            </a:r>
          </a:p>
          <a:p>
            <a:pPr marL="457200" lvl="1" indent="0">
              <a:buNone/>
            </a:pPr>
            <a:endParaRPr lang="en-US" sz="1400" dirty="0"/>
          </a:p>
          <a:p>
            <a:pPr marL="0" indent="0">
              <a:buNone/>
            </a:pPr>
            <a:r>
              <a:rPr lang="en-US" sz="1400" dirty="0"/>
              <a:t>       Prescriptive Action – How to make it happen?</a:t>
            </a:r>
          </a:p>
          <a:p>
            <a:pPr lvl="1"/>
            <a:r>
              <a:rPr lang="en-US" sz="1400" dirty="0"/>
              <a:t>Decision tree is a typical method.</a:t>
            </a:r>
          </a:p>
          <a:p>
            <a:pPr lvl="1"/>
            <a:r>
              <a:rPr lang="en-US" sz="1400" dirty="0"/>
              <a:t>Optimize a set of decisions to gain the best expected value.</a:t>
            </a:r>
          </a:p>
          <a:p>
            <a:pPr lvl="1"/>
            <a:r>
              <a:rPr lang="en-US" sz="1400" dirty="0"/>
              <a:t>Provide feedbacks to the diagnosing step.</a:t>
            </a:r>
          </a:p>
        </p:txBody>
      </p:sp>
      <p:pic>
        <p:nvPicPr>
          <p:cNvPr id="10" name="Graphic 9" descr="Upward trend">
            <a:extLst>
              <a:ext uri="{FF2B5EF4-FFF2-40B4-BE49-F238E27FC236}">
                <a16:creationId xmlns:a16="http://schemas.microsoft.com/office/drawing/2014/main" id="{8EB8E379-C936-4FAC-93BD-B1C30953C5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3213" y="3115441"/>
            <a:ext cx="1150158" cy="1150158"/>
          </a:xfrm>
          <a:prstGeom prst="rect">
            <a:avLst/>
          </a:prstGeom>
        </p:spPr>
      </p:pic>
      <p:pic>
        <p:nvPicPr>
          <p:cNvPr id="14" name="Graphic 13" descr="Branching diagram">
            <a:extLst>
              <a:ext uri="{FF2B5EF4-FFF2-40B4-BE49-F238E27FC236}">
                <a16:creationId xmlns:a16="http://schemas.microsoft.com/office/drawing/2014/main" id="{74AB896F-19F5-475A-86BE-CEE6C1ABCD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3214" y="4497937"/>
            <a:ext cx="1150157" cy="1150157"/>
          </a:xfrm>
          <a:prstGeom prst="rect">
            <a:avLst/>
          </a:prstGeom>
        </p:spPr>
      </p:pic>
      <p:pic>
        <p:nvPicPr>
          <p:cNvPr id="8" name="Graphic 7" descr="Venn diagram">
            <a:extLst>
              <a:ext uri="{FF2B5EF4-FFF2-40B4-BE49-F238E27FC236}">
                <a16:creationId xmlns:a16="http://schemas.microsoft.com/office/drawing/2014/main" id="{FD3227B0-D822-45AD-9970-0FE9374F0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3213" y="1849114"/>
            <a:ext cx="1150158" cy="1150158"/>
          </a:xfrm>
          <a:prstGeom prst="rect">
            <a:avLst/>
          </a:prstGeom>
        </p:spPr>
      </p:pic>
      <p:pic>
        <p:nvPicPr>
          <p:cNvPr id="4" name="Picture 3">
            <a:extLst>
              <a:ext uri="{FF2B5EF4-FFF2-40B4-BE49-F238E27FC236}">
                <a16:creationId xmlns:a16="http://schemas.microsoft.com/office/drawing/2014/main" id="{1DF2E253-4D15-3844-8C49-5A2CAD61E16F}"/>
              </a:ext>
            </a:extLst>
          </p:cNvPr>
          <p:cNvPicPr>
            <a:picLocks noChangeAspect="1"/>
          </p:cNvPicPr>
          <p:nvPr/>
        </p:nvPicPr>
        <p:blipFill rotWithShape="1">
          <a:blip r:embed="rId9"/>
          <a:srcRect l="33884" t="27561" r="10671" b="32920"/>
          <a:stretch/>
        </p:blipFill>
        <p:spPr>
          <a:xfrm>
            <a:off x="9422780" y="1816635"/>
            <a:ext cx="1425634" cy="1020697"/>
          </a:xfrm>
          <a:prstGeom prst="rect">
            <a:avLst/>
          </a:prstGeom>
        </p:spPr>
      </p:pic>
      <p:pic>
        <p:nvPicPr>
          <p:cNvPr id="5" name="Picture 4">
            <a:extLst>
              <a:ext uri="{FF2B5EF4-FFF2-40B4-BE49-F238E27FC236}">
                <a16:creationId xmlns:a16="http://schemas.microsoft.com/office/drawing/2014/main" id="{AD60CC35-8EBE-7342-A804-FCF27D4CA38B}"/>
              </a:ext>
            </a:extLst>
          </p:cNvPr>
          <p:cNvPicPr>
            <a:picLocks noChangeAspect="1"/>
          </p:cNvPicPr>
          <p:nvPr/>
        </p:nvPicPr>
        <p:blipFill>
          <a:blip r:embed="rId10"/>
          <a:stretch>
            <a:fillRect/>
          </a:stretch>
        </p:blipFill>
        <p:spPr>
          <a:xfrm>
            <a:off x="9504685" y="3244902"/>
            <a:ext cx="1256242" cy="1020697"/>
          </a:xfrm>
          <a:prstGeom prst="rect">
            <a:avLst/>
          </a:prstGeom>
        </p:spPr>
      </p:pic>
      <p:pic>
        <p:nvPicPr>
          <p:cNvPr id="6" name="Picture 5">
            <a:extLst>
              <a:ext uri="{FF2B5EF4-FFF2-40B4-BE49-F238E27FC236}">
                <a16:creationId xmlns:a16="http://schemas.microsoft.com/office/drawing/2014/main" id="{CE31C9D5-02FD-4A4B-839B-B76414BA9883}"/>
              </a:ext>
            </a:extLst>
          </p:cNvPr>
          <p:cNvPicPr>
            <a:picLocks noChangeAspect="1"/>
          </p:cNvPicPr>
          <p:nvPr/>
        </p:nvPicPr>
        <p:blipFill>
          <a:blip r:embed="rId11"/>
          <a:stretch>
            <a:fillRect/>
          </a:stretch>
        </p:blipFill>
        <p:spPr>
          <a:xfrm>
            <a:off x="9262236" y="4642088"/>
            <a:ext cx="1673665" cy="861854"/>
          </a:xfrm>
          <a:prstGeom prst="rect">
            <a:avLst/>
          </a:prstGeom>
        </p:spPr>
      </p:pic>
    </p:spTree>
    <p:extLst>
      <p:ext uri="{BB962C8B-B14F-4D97-AF65-F5344CB8AC3E}">
        <p14:creationId xmlns:p14="http://schemas.microsoft.com/office/powerpoint/2010/main" val="203440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512A-FB62-4054-97EE-54FA76CED9CB}"/>
              </a:ext>
            </a:extLst>
          </p:cNvPr>
          <p:cNvSpPr>
            <a:spLocks noGrp="1"/>
          </p:cNvSpPr>
          <p:nvPr>
            <p:ph type="title"/>
          </p:nvPr>
        </p:nvSpPr>
        <p:spPr>
          <a:xfrm>
            <a:off x="1136428" y="627564"/>
            <a:ext cx="7474172" cy="1325563"/>
          </a:xfrm>
        </p:spPr>
        <p:txBody>
          <a:bodyPr>
            <a:normAutofit/>
          </a:bodyPr>
          <a:lstStyle/>
          <a:p>
            <a:r>
              <a:rPr lang="en-US" dirty="0"/>
              <a:t>EXPLORATORY ANALYSIS</a:t>
            </a:r>
          </a:p>
        </p:txBody>
      </p:sp>
      <p:sp>
        <p:nvSpPr>
          <p:cNvPr id="3" name="Content Placeholder 2">
            <a:extLst>
              <a:ext uri="{FF2B5EF4-FFF2-40B4-BE49-F238E27FC236}">
                <a16:creationId xmlns:a16="http://schemas.microsoft.com/office/drawing/2014/main" id="{7C82500A-1C6B-4F33-90C8-7B331AD1C5A1}"/>
              </a:ext>
            </a:extLst>
          </p:cNvPr>
          <p:cNvSpPr>
            <a:spLocks noGrp="1"/>
          </p:cNvSpPr>
          <p:nvPr>
            <p:ph idx="1"/>
          </p:nvPr>
        </p:nvSpPr>
        <p:spPr>
          <a:xfrm>
            <a:off x="1136428" y="2691411"/>
            <a:ext cx="6467867" cy="3450613"/>
          </a:xfrm>
        </p:spPr>
        <p:txBody>
          <a:bodyPr anchor="ctr">
            <a:normAutofit/>
          </a:bodyPr>
          <a:lstStyle/>
          <a:p>
            <a:pPr marL="0" indent="0">
              <a:buNone/>
            </a:pPr>
            <a:r>
              <a:rPr lang="en-US" sz="2400" dirty="0"/>
              <a:t>Featured Ratings from Reviewers: </a:t>
            </a:r>
          </a:p>
          <a:p>
            <a:pPr lvl="1">
              <a:buFont typeface="Wingdings" panose="05000000000000000000" pitchFamily="2" charset="2"/>
              <a:buChar char="§"/>
            </a:pPr>
            <a:r>
              <a:rPr lang="en-US" dirty="0"/>
              <a:t>Bars and trends.</a:t>
            </a:r>
          </a:p>
          <a:p>
            <a:pPr marL="0" indent="0">
              <a:buNone/>
            </a:pPr>
            <a:r>
              <a:rPr lang="en-US" sz="2400" dirty="0"/>
              <a:t>Demographic Characteristics: </a:t>
            </a:r>
          </a:p>
          <a:p>
            <a:pPr lvl="1">
              <a:buFont typeface="Wingdings" panose="05000000000000000000" pitchFamily="2" charset="2"/>
              <a:buChar char="§"/>
            </a:pPr>
            <a:r>
              <a:rPr lang="en-US" dirty="0"/>
              <a:t>Job types, levels, regions.</a:t>
            </a:r>
          </a:p>
          <a:p>
            <a:pPr marL="0" indent="0">
              <a:buNone/>
            </a:pPr>
            <a:r>
              <a:rPr lang="en-US" sz="2400" dirty="0"/>
              <a:t>Comments: </a:t>
            </a:r>
          </a:p>
          <a:p>
            <a:pPr lvl="1">
              <a:buFont typeface="Wingdings" panose="05000000000000000000" pitchFamily="2" charset="2"/>
              <a:buChar char="§"/>
            </a:pPr>
            <a:r>
              <a:rPr lang="en-US" dirty="0"/>
              <a:t>Deleting empty rows/ invalid values.</a:t>
            </a:r>
          </a:p>
          <a:p>
            <a:pPr marL="0" indent="0">
              <a:buNone/>
            </a:pPr>
            <a:endParaRPr lang="en-US" sz="2400" dirty="0"/>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7" name="Graphic 6" descr="Magnifying glass">
            <a:extLst>
              <a:ext uri="{FF2B5EF4-FFF2-40B4-BE49-F238E27FC236}">
                <a16:creationId xmlns:a16="http://schemas.microsoft.com/office/drawing/2014/main" id="{054B504F-1473-41CA-865E-81CB75E113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0787" y="948124"/>
            <a:ext cx="596471" cy="596471"/>
          </a:xfrm>
          <a:prstGeom prst="rect">
            <a:avLst/>
          </a:prstGeom>
        </p:spPr>
      </p:pic>
    </p:spTree>
    <p:extLst>
      <p:ext uri="{BB962C8B-B14F-4D97-AF65-F5344CB8AC3E}">
        <p14:creationId xmlns:p14="http://schemas.microsoft.com/office/powerpoint/2010/main" val="235322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 up of a sign&#10;&#10;Description generated with very high confidence">
            <a:extLst>
              <a:ext uri="{FF2B5EF4-FFF2-40B4-BE49-F238E27FC236}">
                <a16:creationId xmlns:a16="http://schemas.microsoft.com/office/drawing/2014/main" id="{6EE19BA9-3231-4B8C-8874-3E7070401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034" y="486298"/>
            <a:ext cx="2608226" cy="2145267"/>
          </a:xfrm>
          <a:prstGeom prst="rect">
            <a:avLst/>
          </a:prstGeom>
        </p:spPr>
      </p:pic>
      <p:pic>
        <p:nvPicPr>
          <p:cNvPr id="9" name="Picture 8">
            <a:extLst>
              <a:ext uri="{FF2B5EF4-FFF2-40B4-BE49-F238E27FC236}">
                <a16:creationId xmlns:a16="http://schemas.microsoft.com/office/drawing/2014/main" id="{392E63A8-BB42-684C-80E0-E3F924DCBE1C}"/>
              </a:ext>
            </a:extLst>
          </p:cNvPr>
          <p:cNvPicPr>
            <a:picLocks noChangeAspect="1"/>
          </p:cNvPicPr>
          <p:nvPr/>
        </p:nvPicPr>
        <p:blipFill rotWithShape="1">
          <a:blip r:embed="rId4">
            <a:extLst>
              <a:ext uri="{28A0092B-C50C-407E-A947-70E740481C1C}">
                <a14:useLocalDpi xmlns:a14="http://schemas.microsoft.com/office/drawing/2010/main" val="0"/>
              </a:ext>
            </a:extLst>
          </a:blip>
          <a:srcRect t="-974" r="62"/>
          <a:stretch/>
        </p:blipFill>
        <p:spPr>
          <a:xfrm>
            <a:off x="470798" y="3005482"/>
            <a:ext cx="6539714" cy="3210867"/>
          </a:xfrm>
          <a:prstGeom prst="rect">
            <a:avLst/>
          </a:prstGeom>
        </p:spPr>
      </p:pic>
      <p:pic>
        <p:nvPicPr>
          <p:cNvPr id="26" name="Picture 25">
            <a:extLst>
              <a:ext uri="{FF2B5EF4-FFF2-40B4-BE49-F238E27FC236}">
                <a16:creationId xmlns:a16="http://schemas.microsoft.com/office/drawing/2014/main" id="{20776A30-6361-0C4D-876B-D4600D88ED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622" y="420240"/>
            <a:ext cx="4865288" cy="5765168"/>
          </a:xfrm>
          <a:prstGeom prst="rect">
            <a:avLst/>
          </a:prstGeom>
        </p:spPr>
      </p:pic>
      <p:pic>
        <p:nvPicPr>
          <p:cNvPr id="29" name="Picture 28">
            <a:extLst>
              <a:ext uri="{FF2B5EF4-FFF2-40B4-BE49-F238E27FC236}">
                <a16:creationId xmlns:a16="http://schemas.microsoft.com/office/drawing/2014/main" id="{A1E71C40-6AF3-8642-9537-AA898FD769D5}"/>
              </a:ext>
            </a:extLst>
          </p:cNvPr>
          <p:cNvPicPr>
            <a:picLocks noChangeAspect="1"/>
          </p:cNvPicPr>
          <p:nvPr/>
        </p:nvPicPr>
        <p:blipFill rotWithShape="1">
          <a:blip r:embed="rId6"/>
          <a:srcRect l="11542" t="34941" r="11231" b="39111"/>
          <a:stretch/>
        </p:blipFill>
        <p:spPr>
          <a:xfrm>
            <a:off x="599090" y="1558932"/>
            <a:ext cx="2843582" cy="955444"/>
          </a:xfrm>
          <a:prstGeom prst="rect">
            <a:avLst/>
          </a:prstGeom>
        </p:spPr>
      </p:pic>
    </p:spTree>
    <p:extLst>
      <p:ext uri="{BB962C8B-B14F-4D97-AF65-F5344CB8AC3E}">
        <p14:creationId xmlns:p14="http://schemas.microsoft.com/office/powerpoint/2010/main" val="37213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3B15-5FE7-4B0F-A944-B458E7168B1A}"/>
              </a:ext>
            </a:extLst>
          </p:cNvPr>
          <p:cNvSpPr>
            <a:spLocks noGrp="1"/>
          </p:cNvSpPr>
          <p:nvPr>
            <p:ph type="title"/>
          </p:nvPr>
        </p:nvSpPr>
        <p:spPr>
          <a:xfrm>
            <a:off x="884768" y="0"/>
            <a:ext cx="9440332" cy="1325563"/>
          </a:xfrm>
        </p:spPr>
        <p:txBody>
          <a:bodyPr>
            <a:normAutofit/>
          </a:bodyPr>
          <a:lstStyle/>
          <a:p>
            <a:pPr algn="ctr"/>
            <a:r>
              <a:rPr lang="en-US" dirty="0"/>
              <a:t>Demographic Data</a:t>
            </a:r>
          </a:p>
        </p:txBody>
      </p:sp>
      <p:sp>
        <p:nvSpPr>
          <p:cNvPr id="3" name="Content Placeholder 2">
            <a:extLst>
              <a:ext uri="{FF2B5EF4-FFF2-40B4-BE49-F238E27FC236}">
                <a16:creationId xmlns:a16="http://schemas.microsoft.com/office/drawing/2014/main" id="{1196238C-DF91-49C2-8292-9D117FD9497F}"/>
              </a:ext>
            </a:extLst>
          </p:cNvPr>
          <p:cNvSpPr>
            <a:spLocks noGrp="1"/>
          </p:cNvSpPr>
          <p:nvPr>
            <p:ph idx="1"/>
          </p:nvPr>
        </p:nvSpPr>
        <p:spPr>
          <a:xfrm>
            <a:off x="917330" y="1377216"/>
            <a:ext cx="4736337" cy="4865322"/>
          </a:xfrm>
        </p:spPr>
        <p:txBody>
          <a:bodyPr>
            <a:noAutofit/>
          </a:bodyPr>
          <a:lstStyle/>
          <a:p>
            <a:r>
              <a:rPr lang="en-US" sz="1600" dirty="0"/>
              <a:t>Featured Ratings: </a:t>
            </a:r>
          </a:p>
          <a:p>
            <a:pPr lvl="1">
              <a:buFont typeface="Courier New" panose="02070309020205020404" pitchFamily="49" charset="0"/>
              <a:buChar char="o"/>
            </a:pPr>
            <a:r>
              <a:rPr lang="en-US" sz="1600" dirty="0"/>
              <a:t>Business Outlook, Recommend to friend, CEO Approval, Overall Rating.</a:t>
            </a:r>
          </a:p>
          <a:p>
            <a:pPr lvl="1"/>
            <a:endParaRPr lang="en-US" sz="1600" dirty="0"/>
          </a:p>
          <a:p>
            <a:r>
              <a:rPr lang="en-US" sz="1600" dirty="0"/>
              <a:t>Demographic Characteristics:</a:t>
            </a:r>
          </a:p>
          <a:p>
            <a:pPr lvl="1">
              <a:buFont typeface="Courier New" panose="02070309020205020404" pitchFamily="49" charset="0"/>
              <a:buChar char="o"/>
            </a:pPr>
            <a:r>
              <a:rPr lang="en-US" sz="1600" dirty="0"/>
              <a:t>States: Texas (31%), Missouri (29%),                 Illinois/ Oregon (4%)</a:t>
            </a:r>
          </a:p>
          <a:p>
            <a:pPr lvl="1">
              <a:buFont typeface="Courier New" panose="02070309020205020404" pitchFamily="49" charset="0"/>
              <a:buChar char="o"/>
            </a:pPr>
            <a:r>
              <a:rPr lang="en-US" sz="1600" dirty="0"/>
              <a:t>Job: Sales (24%), Marketing/Business(8%)</a:t>
            </a:r>
          </a:p>
          <a:p>
            <a:pPr lvl="1">
              <a:buFont typeface="Courier New" panose="02070309020205020404" pitchFamily="49" charset="0"/>
              <a:buChar char="o"/>
            </a:pPr>
            <a:r>
              <a:rPr lang="en-US" sz="1600" dirty="0"/>
              <a:t>Level: Full-time(99%), Current employee(56%)</a:t>
            </a:r>
          </a:p>
          <a:p>
            <a:pPr lvl="1">
              <a:buFont typeface="Courier New" panose="02070309020205020404" pitchFamily="49" charset="0"/>
              <a:buChar char="o"/>
            </a:pPr>
            <a:endParaRPr lang="en-US" sz="1600" dirty="0"/>
          </a:p>
          <a:p>
            <a:pPr>
              <a:buFont typeface="Wingdings" panose="05000000000000000000" pitchFamily="2" charset="2"/>
              <a:buChar char="Ø"/>
            </a:pPr>
            <a:r>
              <a:rPr lang="en-US" sz="1600" dirty="0"/>
              <a:t> Reviews are the focus of this project :</a:t>
            </a:r>
          </a:p>
          <a:p>
            <a:pPr lvl="1">
              <a:buFont typeface="Courier New" panose="02070309020205020404" pitchFamily="49" charset="0"/>
              <a:buChar char="o"/>
            </a:pPr>
            <a:r>
              <a:rPr lang="en-US" sz="1600" dirty="0"/>
              <a:t>Pros.</a:t>
            </a:r>
          </a:p>
          <a:p>
            <a:pPr lvl="1">
              <a:buFont typeface="Courier New" panose="02070309020205020404" pitchFamily="49" charset="0"/>
              <a:buChar char="o"/>
            </a:pPr>
            <a:r>
              <a:rPr lang="en-US" sz="1600" dirty="0"/>
              <a:t>Cons.</a:t>
            </a:r>
          </a:p>
          <a:p>
            <a:pPr lvl="1">
              <a:buFont typeface="Courier New" panose="02070309020205020404" pitchFamily="49" charset="0"/>
              <a:buChar char="o"/>
            </a:pPr>
            <a:r>
              <a:rPr lang="en-US" sz="1600" dirty="0"/>
              <a:t>Advice to </a:t>
            </a:r>
            <a:r>
              <a:rPr lang="en-US" sz="1600" dirty="0" err="1"/>
              <a:t>Sr.Management</a:t>
            </a:r>
            <a:r>
              <a:rPr lang="en-US" sz="1600" dirty="0"/>
              <a:t>.</a:t>
            </a:r>
          </a:p>
          <a:p>
            <a:pPr marL="0" indent="0">
              <a:buNone/>
            </a:pPr>
            <a:endParaRPr lang="en-US" sz="1600" dirty="0"/>
          </a:p>
        </p:txBody>
      </p:sp>
      <p:pic>
        <p:nvPicPr>
          <p:cNvPr id="4" name="Picture 3">
            <a:extLst>
              <a:ext uri="{FF2B5EF4-FFF2-40B4-BE49-F238E27FC236}">
                <a16:creationId xmlns:a16="http://schemas.microsoft.com/office/drawing/2014/main" id="{675A0B42-B2C3-D146-89E9-6AD304F50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00941"/>
            <a:ext cx="4825033" cy="1710623"/>
          </a:xfrm>
          <a:prstGeom prst="rect">
            <a:avLst/>
          </a:prstGeom>
        </p:spPr>
      </p:pic>
      <p:pic>
        <p:nvPicPr>
          <p:cNvPr id="5" name="Picture 4">
            <a:extLst>
              <a:ext uri="{FF2B5EF4-FFF2-40B4-BE49-F238E27FC236}">
                <a16:creationId xmlns:a16="http://schemas.microsoft.com/office/drawing/2014/main" id="{86ACBE0B-2D37-954E-B9F0-540CA86E5A4A}"/>
              </a:ext>
            </a:extLst>
          </p:cNvPr>
          <p:cNvPicPr>
            <a:picLocks noChangeAspect="1"/>
          </p:cNvPicPr>
          <p:nvPr/>
        </p:nvPicPr>
        <p:blipFill rotWithShape="1">
          <a:blip r:embed="rId4"/>
          <a:srcRect b="8130"/>
          <a:stretch/>
        </p:blipFill>
        <p:spPr>
          <a:xfrm>
            <a:off x="6086276" y="1377216"/>
            <a:ext cx="4635061" cy="2672072"/>
          </a:xfrm>
          <a:prstGeom prst="rect">
            <a:avLst/>
          </a:prstGeom>
        </p:spPr>
      </p:pic>
    </p:spTree>
    <p:extLst>
      <p:ext uri="{BB962C8B-B14F-4D97-AF65-F5344CB8AC3E}">
        <p14:creationId xmlns:p14="http://schemas.microsoft.com/office/powerpoint/2010/main" val="51095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7869-B8E8-4300-A08F-9A9C74F88D0B}"/>
              </a:ext>
            </a:extLst>
          </p:cNvPr>
          <p:cNvSpPr>
            <a:spLocks noGrp="1"/>
          </p:cNvSpPr>
          <p:nvPr>
            <p:ph type="title"/>
          </p:nvPr>
        </p:nvSpPr>
        <p:spPr>
          <a:xfrm>
            <a:off x="1136428" y="627564"/>
            <a:ext cx="7474172" cy="1325563"/>
          </a:xfrm>
        </p:spPr>
        <p:txBody>
          <a:bodyPr>
            <a:normAutofit/>
          </a:bodyPr>
          <a:lstStyle/>
          <a:p>
            <a:r>
              <a:rPr lang="en-US" dirty="0"/>
              <a:t>TEXT PREPROCESSING</a:t>
            </a:r>
          </a:p>
        </p:txBody>
      </p:sp>
      <p:sp>
        <p:nvSpPr>
          <p:cNvPr id="3" name="Content Placeholder 2">
            <a:extLst>
              <a:ext uri="{FF2B5EF4-FFF2-40B4-BE49-F238E27FC236}">
                <a16:creationId xmlns:a16="http://schemas.microsoft.com/office/drawing/2014/main" id="{9C00B6EE-C677-4740-890A-E11365F15812}"/>
              </a:ext>
            </a:extLst>
          </p:cNvPr>
          <p:cNvSpPr>
            <a:spLocks noGrp="1"/>
          </p:cNvSpPr>
          <p:nvPr>
            <p:ph idx="1"/>
          </p:nvPr>
        </p:nvSpPr>
        <p:spPr>
          <a:xfrm>
            <a:off x="1189181" y="1563015"/>
            <a:ext cx="5122719" cy="3450613"/>
          </a:xfrm>
        </p:spPr>
        <p:txBody>
          <a:bodyPr anchor="ctr">
            <a:normAutofit/>
          </a:bodyPr>
          <a:lstStyle/>
          <a:p>
            <a:pPr marL="0" indent="0">
              <a:buNone/>
            </a:pPr>
            <a:r>
              <a:rPr lang="en-US" sz="2400" dirty="0"/>
              <a:t>Word Cleaning</a:t>
            </a:r>
          </a:p>
          <a:p>
            <a:pPr lvl="1">
              <a:buFont typeface="Wingdings" panose="05000000000000000000" pitchFamily="2" charset="2"/>
              <a:buChar char="§"/>
            </a:pPr>
            <a:r>
              <a:rPr lang="en-US" dirty="0"/>
              <a:t>Remove nonsense words, tokenize, and lemmatize.</a:t>
            </a:r>
          </a:p>
          <a:p>
            <a:pPr marL="0" indent="0">
              <a:buNone/>
            </a:pPr>
            <a:r>
              <a:rPr lang="en-US" sz="2400" dirty="0"/>
              <a:t>Phrase Detection</a:t>
            </a:r>
          </a:p>
          <a:p>
            <a:pPr lvl="1">
              <a:buFont typeface="Wingdings" panose="05000000000000000000" pitchFamily="2" charset="2"/>
              <a:buChar char="§"/>
            </a:pPr>
            <a:r>
              <a:rPr lang="en-US" dirty="0"/>
              <a:t>Pros &amp; Cons.</a:t>
            </a:r>
          </a:p>
          <a:p>
            <a:pPr marL="0" indent="0">
              <a:buNone/>
            </a:pPr>
            <a:r>
              <a:rPr lang="en-US" sz="2400" dirty="0"/>
              <a:t>Text Transformation</a:t>
            </a:r>
          </a:p>
          <a:p>
            <a:pPr lvl="1">
              <a:buFont typeface="Wingdings" panose="05000000000000000000" pitchFamily="2" charset="2"/>
              <a:buChar char="§"/>
            </a:pPr>
            <a:r>
              <a:rPr lang="en-US" dirty="0"/>
              <a:t>Dictionary &amp; Corpus.</a:t>
            </a:r>
          </a:p>
        </p:txBody>
      </p:sp>
      <p:pic>
        <p:nvPicPr>
          <p:cNvPr id="11" name="Graphic 10" descr="Filter">
            <a:extLst>
              <a:ext uri="{FF2B5EF4-FFF2-40B4-BE49-F238E27FC236}">
                <a16:creationId xmlns:a16="http://schemas.microsoft.com/office/drawing/2014/main" id="{F90A3916-9537-43D1-8F80-9C302FC7F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6813" y="1050324"/>
            <a:ext cx="434052" cy="434052"/>
          </a:xfrm>
          <a:prstGeom prst="rect">
            <a:avLst/>
          </a:prstGeom>
        </p:spPr>
      </p:pic>
    </p:spTree>
    <p:extLst>
      <p:ext uri="{BB962C8B-B14F-4D97-AF65-F5344CB8AC3E}">
        <p14:creationId xmlns:p14="http://schemas.microsoft.com/office/powerpoint/2010/main" val="266760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D2E9-8C43-43EF-AFB0-7E34F718FC81}"/>
              </a:ext>
            </a:extLst>
          </p:cNvPr>
          <p:cNvSpPr>
            <a:spLocks noGrp="1"/>
          </p:cNvSpPr>
          <p:nvPr>
            <p:ph type="title"/>
          </p:nvPr>
        </p:nvSpPr>
        <p:spPr>
          <a:xfrm>
            <a:off x="499872" y="401702"/>
            <a:ext cx="10196146" cy="566860"/>
          </a:xfrm>
        </p:spPr>
        <p:txBody>
          <a:bodyPr>
            <a:normAutofit fontScale="90000"/>
          </a:bodyPr>
          <a:lstStyle/>
          <a:p>
            <a:pPr algn="ctr"/>
            <a:r>
              <a:rPr lang="en-US" dirty="0"/>
              <a:t>Word Cleaning</a:t>
            </a:r>
          </a:p>
        </p:txBody>
      </p:sp>
      <p:sp>
        <p:nvSpPr>
          <p:cNvPr id="5" name="TextBox 4">
            <a:extLst>
              <a:ext uri="{FF2B5EF4-FFF2-40B4-BE49-F238E27FC236}">
                <a16:creationId xmlns:a16="http://schemas.microsoft.com/office/drawing/2014/main" id="{2B1D0D99-8944-4699-AF7E-BD7A9E09DA56}"/>
              </a:ext>
            </a:extLst>
          </p:cNvPr>
          <p:cNvSpPr txBox="1"/>
          <p:nvPr/>
        </p:nvSpPr>
        <p:spPr>
          <a:xfrm>
            <a:off x="7499326" y="2048142"/>
            <a:ext cx="2856401" cy="369332"/>
          </a:xfrm>
          <a:prstGeom prst="rect">
            <a:avLst/>
          </a:prstGeom>
          <a:noFill/>
        </p:spPr>
        <p:txBody>
          <a:bodyPr wrap="square" rtlCol="0">
            <a:spAutoFit/>
          </a:bodyPr>
          <a:lstStyle/>
          <a:p>
            <a:r>
              <a:rPr lang="en-US" dirty="0"/>
              <a:t>Remove new line characters</a:t>
            </a:r>
          </a:p>
        </p:txBody>
      </p:sp>
      <p:pic>
        <p:nvPicPr>
          <p:cNvPr id="8" name="Content Placeholder 3">
            <a:extLst>
              <a:ext uri="{FF2B5EF4-FFF2-40B4-BE49-F238E27FC236}">
                <a16:creationId xmlns:a16="http://schemas.microsoft.com/office/drawing/2014/main" id="{27A3567B-030E-48CB-B610-4C82966B5FB7}"/>
              </a:ext>
            </a:extLst>
          </p:cNvPr>
          <p:cNvPicPr>
            <a:picLocks noChangeAspect="1"/>
          </p:cNvPicPr>
          <p:nvPr/>
        </p:nvPicPr>
        <p:blipFill rotWithShape="1">
          <a:blip r:embed="rId3"/>
          <a:srcRect l="-2033" t="77477" r="22213" b="-1333"/>
          <a:stretch/>
        </p:blipFill>
        <p:spPr>
          <a:xfrm>
            <a:off x="1346322" y="1432767"/>
            <a:ext cx="5565529" cy="158262"/>
          </a:xfrm>
          <a:prstGeom prst="rect">
            <a:avLst/>
          </a:prstGeom>
        </p:spPr>
      </p:pic>
      <p:pic>
        <p:nvPicPr>
          <p:cNvPr id="10" name="Picture 9">
            <a:extLst>
              <a:ext uri="{FF2B5EF4-FFF2-40B4-BE49-F238E27FC236}">
                <a16:creationId xmlns:a16="http://schemas.microsoft.com/office/drawing/2014/main" id="{50471D3C-311D-4DF0-B62C-ADAE2F99DD85}"/>
              </a:ext>
            </a:extLst>
          </p:cNvPr>
          <p:cNvPicPr>
            <a:picLocks noChangeAspect="1"/>
          </p:cNvPicPr>
          <p:nvPr/>
        </p:nvPicPr>
        <p:blipFill>
          <a:blip r:embed="rId4"/>
          <a:stretch>
            <a:fillRect/>
          </a:stretch>
        </p:blipFill>
        <p:spPr>
          <a:xfrm>
            <a:off x="2157413" y="2123429"/>
            <a:ext cx="4819650" cy="311394"/>
          </a:xfrm>
          <a:prstGeom prst="rect">
            <a:avLst/>
          </a:prstGeom>
        </p:spPr>
      </p:pic>
      <p:sp>
        <p:nvSpPr>
          <p:cNvPr id="11" name="Arrow: Down 10">
            <a:extLst>
              <a:ext uri="{FF2B5EF4-FFF2-40B4-BE49-F238E27FC236}">
                <a16:creationId xmlns:a16="http://schemas.microsoft.com/office/drawing/2014/main" id="{C97D5ABE-D362-4018-B1B6-26FE51DC3C93}"/>
              </a:ext>
            </a:extLst>
          </p:cNvPr>
          <p:cNvSpPr/>
          <p:nvPr/>
        </p:nvSpPr>
        <p:spPr>
          <a:xfrm>
            <a:off x="4282877" y="1736626"/>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D60F516-514E-454A-BCA8-80E11212C5A5}"/>
              </a:ext>
            </a:extLst>
          </p:cNvPr>
          <p:cNvPicPr>
            <a:picLocks noChangeAspect="1"/>
          </p:cNvPicPr>
          <p:nvPr/>
        </p:nvPicPr>
        <p:blipFill>
          <a:blip r:embed="rId5"/>
          <a:stretch>
            <a:fillRect/>
          </a:stretch>
        </p:blipFill>
        <p:spPr>
          <a:xfrm>
            <a:off x="492001" y="3035091"/>
            <a:ext cx="6419850" cy="190500"/>
          </a:xfrm>
          <a:prstGeom prst="rect">
            <a:avLst/>
          </a:prstGeom>
        </p:spPr>
      </p:pic>
      <p:sp>
        <p:nvSpPr>
          <p:cNvPr id="13" name="Arrow: Down 12">
            <a:extLst>
              <a:ext uri="{FF2B5EF4-FFF2-40B4-BE49-F238E27FC236}">
                <a16:creationId xmlns:a16="http://schemas.microsoft.com/office/drawing/2014/main" id="{30FDCDB4-7053-4BC5-AAC5-918A469447E2}"/>
              </a:ext>
            </a:extLst>
          </p:cNvPr>
          <p:cNvSpPr/>
          <p:nvPr/>
        </p:nvSpPr>
        <p:spPr>
          <a:xfrm>
            <a:off x="4272619" y="2495206"/>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372F686-67BA-4160-A15C-B1AAE5672122}"/>
              </a:ext>
            </a:extLst>
          </p:cNvPr>
          <p:cNvSpPr txBox="1"/>
          <p:nvPr/>
        </p:nvSpPr>
        <p:spPr>
          <a:xfrm>
            <a:off x="7499327" y="2905670"/>
            <a:ext cx="2856400" cy="646331"/>
          </a:xfrm>
          <a:prstGeom prst="rect">
            <a:avLst/>
          </a:prstGeom>
          <a:noFill/>
        </p:spPr>
        <p:txBody>
          <a:bodyPr wrap="square" rtlCol="0">
            <a:spAutoFit/>
          </a:bodyPr>
          <a:lstStyle/>
          <a:p>
            <a:r>
              <a:rPr lang="en-US" dirty="0"/>
              <a:t>Remove punctuations &amp; Tokenize the words.</a:t>
            </a:r>
          </a:p>
        </p:txBody>
      </p:sp>
      <p:pic>
        <p:nvPicPr>
          <p:cNvPr id="15" name="Picture 14">
            <a:extLst>
              <a:ext uri="{FF2B5EF4-FFF2-40B4-BE49-F238E27FC236}">
                <a16:creationId xmlns:a16="http://schemas.microsoft.com/office/drawing/2014/main" id="{8E0867ED-8EAA-40C8-95CB-A8811B4E000F}"/>
              </a:ext>
            </a:extLst>
          </p:cNvPr>
          <p:cNvPicPr>
            <a:picLocks noChangeAspect="1"/>
          </p:cNvPicPr>
          <p:nvPr/>
        </p:nvPicPr>
        <p:blipFill>
          <a:blip r:embed="rId6"/>
          <a:stretch>
            <a:fillRect/>
          </a:stretch>
        </p:blipFill>
        <p:spPr>
          <a:xfrm>
            <a:off x="1671638" y="3834271"/>
            <a:ext cx="5305425" cy="228600"/>
          </a:xfrm>
          <a:prstGeom prst="rect">
            <a:avLst/>
          </a:prstGeom>
        </p:spPr>
      </p:pic>
      <p:sp>
        <p:nvSpPr>
          <p:cNvPr id="16" name="Arrow: Down 15">
            <a:extLst>
              <a:ext uri="{FF2B5EF4-FFF2-40B4-BE49-F238E27FC236}">
                <a16:creationId xmlns:a16="http://schemas.microsoft.com/office/drawing/2014/main" id="{F5587785-C1FD-474C-BC48-23CBB7007EC3}"/>
              </a:ext>
            </a:extLst>
          </p:cNvPr>
          <p:cNvSpPr/>
          <p:nvPr/>
        </p:nvSpPr>
        <p:spPr>
          <a:xfrm>
            <a:off x="4282877" y="3396304"/>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ADCE376-0916-4C97-8F42-294AB6045452}"/>
              </a:ext>
            </a:extLst>
          </p:cNvPr>
          <p:cNvSpPr txBox="1"/>
          <p:nvPr/>
        </p:nvSpPr>
        <p:spPr>
          <a:xfrm>
            <a:off x="7499326" y="3731419"/>
            <a:ext cx="2576146" cy="369332"/>
          </a:xfrm>
          <a:prstGeom prst="rect">
            <a:avLst/>
          </a:prstGeom>
          <a:noFill/>
        </p:spPr>
        <p:txBody>
          <a:bodyPr wrap="square" rtlCol="0">
            <a:spAutoFit/>
          </a:bodyPr>
          <a:lstStyle/>
          <a:p>
            <a:r>
              <a:rPr lang="en-US" dirty="0"/>
              <a:t>Remove stop word ‘are’ . </a:t>
            </a:r>
          </a:p>
        </p:txBody>
      </p:sp>
      <p:sp>
        <p:nvSpPr>
          <p:cNvPr id="18" name="TextBox 17">
            <a:extLst>
              <a:ext uri="{FF2B5EF4-FFF2-40B4-BE49-F238E27FC236}">
                <a16:creationId xmlns:a16="http://schemas.microsoft.com/office/drawing/2014/main" id="{84D754DA-EEA0-41C5-AEBF-16479C7D2155}"/>
              </a:ext>
            </a:extLst>
          </p:cNvPr>
          <p:cNvSpPr txBox="1"/>
          <p:nvPr/>
        </p:nvSpPr>
        <p:spPr>
          <a:xfrm>
            <a:off x="7499326" y="1312344"/>
            <a:ext cx="2541489" cy="369332"/>
          </a:xfrm>
          <a:prstGeom prst="rect">
            <a:avLst/>
          </a:prstGeom>
          <a:noFill/>
        </p:spPr>
        <p:txBody>
          <a:bodyPr wrap="square" rtlCol="0">
            <a:spAutoFit/>
          </a:bodyPr>
          <a:lstStyle/>
          <a:p>
            <a:r>
              <a:rPr lang="en-US" dirty="0"/>
              <a:t>Raw text example</a:t>
            </a:r>
          </a:p>
        </p:txBody>
      </p:sp>
      <p:pic>
        <p:nvPicPr>
          <p:cNvPr id="19" name="Picture 18">
            <a:extLst>
              <a:ext uri="{FF2B5EF4-FFF2-40B4-BE49-F238E27FC236}">
                <a16:creationId xmlns:a16="http://schemas.microsoft.com/office/drawing/2014/main" id="{D04CF043-3618-4C79-97D6-B289AE0DD86A}"/>
              </a:ext>
            </a:extLst>
          </p:cNvPr>
          <p:cNvPicPr>
            <a:picLocks noChangeAspect="1"/>
          </p:cNvPicPr>
          <p:nvPr/>
        </p:nvPicPr>
        <p:blipFill>
          <a:blip r:embed="rId7"/>
          <a:stretch>
            <a:fillRect/>
          </a:stretch>
        </p:blipFill>
        <p:spPr>
          <a:xfrm>
            <a:off x="3188676" y="5256021"/>
            <a:ext cx="885825" cy="180975"/>
          </a:xfrm>
          <a:prstGeom prst="rect">
            <a:avLst/>
          </a:prstGeom>
        </p:spPr>
      </p:pic>
      <p:pic>
        <p:nvPicPr>
          <p:cNvPr id="20" name="Picture 19">
            <a:extLst>
              <a:ext uri="{FF2B5EF4-FFF2-40B4-BE49-F238E27FC236}">
                <a16:creationId xmlns:a16="http://schemas.microsoft.com/office/drawing/2014/main" id="{F683B753-2E3C-4766-BAF3-770CDC5F8CBE}"/>
              </a:ext>
            </a:extLst>
          </p:cNvPr>
          <p:cNvPicPr>
            <a:picLocks noChangeAspect="1"/>
          </p:cNvPicPr>
          <p:nvPr/>
        </p:nvPicPr>
        <p:blipFill>
          <a:blip r:embed="rId8"/>
          <a:stretch>
            <a:fillRect/>
          </a:stretch>
        </p:blipFill>
        <p:spPr>
          <a:xfrm>
            <a:off x="4900979" y="5226807"/>
            <a:ext cx="695325" cy="209550"/>
          </a:xfrm>
          <a:prstGeom prst="rect">
            <a:avLst/>
          </a:prstGeom>
        </p:spPr>
      </p:pic>
      <p:pic>
        <p:nvPicPr>
          <p:cNvPr id="21" name="Picture 20">
            <a:extLst>
              <a:ext uri="{FF2B5EF4-FFF2-40B4-BE49-F238E27FC236}">
                <a16:creationId xmlns:a16="http://schemas.microsoft.com/office/drawing/2014/main" id="{56C66C86-71EE-4DC2-9580-A64ED22099A7}"/>
              </a:ext>
            </a:extLst>
          </p:cNvPr>
          <p:cNvPicPr>
            <a:picLocks noChangeAspect="1"/>
          </p:cNvPicPr>
          <p:nvPr/>
        </p:nvPicPr>
        <p:blipFill>
          <a:blip r:embed="rId9"/>
          <a:stretch>
            <a:fillRect/>
          </a:stretch>
        </p:blipFill>
        <p:spPr>
          <a:xfrm>
            <a:off x="212114" y="4535510"/>
            <a:ext cx="6838950" cy="209550"/>
          </a:xfrm>
          <a:prstGeom prst="rect">
            <a:avLst/>
          </a:prstGeom>
        </p:spPr>
      </p:pic>
      <p:sp>
        <p:nvSpPr>
          <p:cNvPr id="22" name="TextBox 21">
            <a:extLst>
              <a:ext uri="{FF2B5EF4-FFF2-40B4-BE49-F238E27FC236}">
                <a16:creationId xmlns:a16="http://schemas.microsoft.com/office/drawing/2014/main" id="{1AF1A628-EAB2-41BD-A918-0846440D970C}"/>
              </a:ext>
            </a:extLst>
          </p:cNvPr>
          <p:cNvSpPr txBox="1"/>
          <p:nvPr/>
        </p:nvSpPr>
        <p:spPr>
          <a:xfrm>
            <a:off x="7499326" y="4423178"/>
            <a:ext cx="3824654" cy="923330"/>
          </a:xfrm>
          <a:prstGeom prst="rect">
            <a:avLst/>
          </a:prstGeom>
          <a:noFill/>
        </p:spPr>
        <p:txBody>
          <a:bodyPr wrap="square" rtlCol="0">
            <a:spAutoFit/>
          </a:bodyPr>
          <a:lstStyle/>
          <a:p>
            <a:r>
              <a:rPr lang="en-US" dirty="0"/>
              <a:t>Lemmatization:</a:t>
            </a:r>
          </a:p>
          <a:p>
            <a:pPr marL="285750" indent="-285750">
              <a:buFont typeface="Arial" panose="020B0604020202020204" pitchFamily="34" charset="0"/>
              <a:buChar char="•"/>
            </a:pPr>
            <a:r>
              <a:rPr lang="en-US" dirty="0"/>
              <a:t> Transforms word to its root.</a:t>
            </a:r>
          </a:p>
          <a:p>
            <a:pPr marL="285750" indent="-285750">
              <a:buFont typeface="Arial" panose="020B0604020202020204" pitchFamily="34" charset="0"/>
              <a:buChar char="•"/>
            </a:pPr>
            <a:r>
              <a:rPr lang="en-US" dirty="0"/>
              <a:t> Keep noun, adjective, verb, adverb.</a:t>
            </a:r>
          </a:p>
        </p:txBody>
      </p:sp>
      <p:cxnSp>
        <p:nvCxnSpPr>
          <p:cNvPr id="24" name="Straight Arrow Connector 23">
            <a:extLst>
              <a:ext uri="{FF2B5EF4-FFF2-40B4-BE49-F238E27FC236}">
                <a16:creationId xmlns:a16="http://schemas.microsoft.com/office/drawing/2014/main" id="{6F2D7AA5-EC60-421B-9A35-E2B30C552C3B}"/>
              </a:ext>
            </a:extLst>
          </p:cNvPr>
          <p:cNvCxnSpPr/>
          <p:nvPr/>
        </p:nvCxnSpPr>
        <p:spPr>
          <a:xfrm flipH="1">
            <a:off x="3629022" y="4810286"/>
            <a:ext cx="48359" cy="35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CC74A1-BAA1-4A65-BBB8-72FF3E329AD5}"/>
              </a:ext>
            </a:extLst>
          </p:cNvPr>
          <p:cNvCxnSpPr/>
          <p:nvPr/>
        </p:nvCxnSpPr>
        <p:spPr>
          <a:xfrm>
            <a:off x="5143133" y="4778369"/>
            <a:ext cx="105508" cy="3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DFAC2EB-4494-40B5-81CA-A7AD8F8570D9}"/>
              </a:ext>
            </a:extLst>
          </p:cNvPr>
          <p:cNvPicPr>
            <a:picLocks noChangeAspect="1"/>
          </p:cNvPicPr>
          <p:nvPr/>
        </p:nvPicPr>
        <p:blipFill>
          <a:blip r:embed="rId10"/>
          <a:stretch>
            <a:fillRect/>
          </a:stretch>
        </p:blipFill>
        <p:spPr>
          <a:xfrm>
            <a:off x="285017" y="6054979"/>
            <a:ext cx="7126386" cy="311393"/>
          </a:xfrm>
          <a:prstGeom prst="rect">
            <a:avLst/>
          </a:prstGeom>
        </p:spPr>
      </p:pic>
      <p:sp>
        <p:nvSpPr>
          <p:cNvPr id="28" name="Arrow: Down 27">
            <a:extLst>
              <a:ext uri="{FF2B5EF4-FFF2-40B4-BE49-F238E27FC236}">
                <a16:creationId xmlns:a16="http://schemas.microsoft.com/office/drawing/2014/main" id="{78798C91-09A3-47DE-8218-5FAC00AAC01C}"/>
              </a:ext>
            </a:extLst>
          </p:cNvPr>
          <p:cNvSpPr/>
          <p:nvPr/>
        </p:nvSpPr>
        <p:spPr>
          <a:xfrm>
            <a:off x="4272619" y="5504333"/>
            <a:ext cx="237393" cy="311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descr="Large paint brush">
            <a:extLst>
              <a:ext uri="{FF2B5EF4-FFF2-40B4-BE49-F238E27FC236}">
                <a16:creationId xmlns:a16="http://schemas.microsoft.com/office/drawing/2014/main" id="{7E4DE42C-1A6A-4547-9A54-6B73185E83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141744">
            <a:off x="7122790" y="390940"/>
            <a:ext cx="444183" cy="444183"/>
          </a:xfrm>
          <a:prstGeom prst="rect">
            <a:avLst/>
          </a:prstGeom>
        </p:spPr>
      </p:pic>
    </p:spTree>
    <p:extLst>
      <p:ext uri="{BB962C8B-B14F-4D97-AF65-F5344CB8AC3E}">
        <p14:creationId xmlns:p14="http://schemas.microsoft.com/office/powerpoint/2010/main" val="76919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Words>2888</Words>
  <Application>Microsoft Macintosh PowerPoint</Application>
  <PresentationFormat>Widescreen</PresentationFormat>
  <Paragraphs>253</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 New</vt:lpstr>
      <vt:lpstr>Wingdings</vt:lpstr>
      <vt:lpstr>Office Theme</vt:lpstr>
      <vt:lpstr> Text Analysis Algorithm: Topic Modeling</vt:lpstr>
      <vt:lpstr>TABLE OF CONTENTS</vt:lpstr>
      <vt:lpstr>GOALS</vt:lpstr>
      <vt:lpstr>Phases in Data Analytics</vt:lpstr>
      <vt:lpstr>EXPLORATORY ANALYSIS</vt:lpstr>
      <vt:lpstr>PowerPoint Presentation</vt:lpstr>
      <vt:lpstr>Demographic Data</vt:lpstr>
      <vt:lpstr>TEXT PREPROCESSING</vt:lpstr>
      <vt:lpstr>Word Cleaning</vt:lpstr>
      <vt:lpstr>PowerPoint Presentation</vt:lpstr>
      <vt:lpstr>TOPIC MODELING:  Latent Dirichlet Allocation Algorithm</vt:lpstr>
      <vt:lpstr>Coherence Score</vt:lpstr>
      <vt:lpstr>PowerPoint Presentation</vt:lpstr>
      <vt:lpstr>Dynamic Visuals: Glossary</vt:lpstr>
      <vt:lpstr>PowerPoint Presentation</vt:lpstr>
      <vt:lpstr>PowerPoint Presentation</vt:lpstr>
      <vt:lpstr>PowerPoint Presentation</vt:lpstr>
      <vt:lpstr>Appendix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Reviews Analysis: Topic Modeling</dc:title>
  <dc:creator>Le, Anh Hong</dc:creator>
  <cp:lastModifiedBy>Ha Tran</cp:lastModifiedBy>
  <cp:revision>47</cp:revision>
  <dcterms:created xsi:type="dcterms:W3CDTF">2019-07-15T21:45:10Z</dcterms:created>
  <dcterms:modified xsi:type="dcterms:W3CDTF">2024-08-08T19:54:08Z</dcterms:modified>
</cp:coreProperties>
</file>